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59"/>
  </p:notesMasterIdLst>
  <p:sldIdLst>
    <p:sldId id="277" r:id="rId2"/>
    <p:sldId id="256" r:id="rId3"/>
    <p:sldId id="299" r:id="rId4"/>
    <p:sldId id="335" r:id="rId5"/>
    <p:sldId id="336" r:id="rId6"/>
    <p:sldId id="337" r:id="rId7"/>
    <p:sldId id="338" r:id="rId8"/>
    <p:sldId id="339" r:id="rId9"/>
    <p:sldId id="340" r:id="rId10"/>
    <p:sldId id="341" r:id="rId11"/>
    <p:sldId id="342" r:id="rId12"/>
    <p:sldId id="343" r:id="rId13"/>
    <p:sldId id="344" r:id="rId14"/>
    <p:sldId id="345" r:id="rId15"/>
    <p:sldId id="346" r:id="rId16"/>
    <p:sldId id="289" r:id="rId17"/>
    <p:sldId id="314" r:id="rId18"/>
    <p:sldId id="330" r:id="rId19"/>
    <p:sldId id="315" r:id="rId20"/>
    <p:sldId id="259" r:id="rId21"/>
    <p:sldId id="317" r:id="rId22"/>
    <p:sldId id="300" r:id="rId23"/>
    <p:sldId id="312" r:id="rId24"/>
    <p:sldId id="353" r:id="rId25"/>
    <p:sldId id="318" r:id="rId26"/>
    <p:sldId id="309" r:id="rId27"/>
    <p:sldId id="302" r:id="rId28"/>
    <p:sldId id="307" r:id="rId29"/>
    <p:sldId id="308" r:id="rId30"/>
    <p:sldId id="319" r:id="rId31"/>
    <p:sldId id="320" r:id="rId32"/>
    <p:sldId id="303" r:id="rId33"/>
    <p:sldId id="355" r:id="rId34"/>
    <p:sldId id="301" r:id="rId35"/>
    <p:sldId id="261" r:id="rId36"/>
    <p:sldId id="354" r:id="rId37"/>
    <p:sldId id="347" r:id="rId38"/>
    <p:sldId id="310" r:id="rId39"/>
    <p:sldId id="348" r:id="rId40"/>
    <p:sldId id="349" r:id="rId41"/>
    <p:sldId id="321" r:id="rId42"/>
    <p:sldId id="316" r:id="rId43"/>
    <p:sldId id="350" r:id="rId44"/>
    <p:sldId id="331" r:id="rId45"/>
    <p:sldId id="262" r:id="rId46"/>
    <p:sldId id="332" r:id="rId47"/>
    <p:sldId id="322" r:id="rId48"/>
    <p:sldId id="311" r:id="rId49"/>
    <p:sldId id="352" r:id="rId50"/>
    <p:sldId id="334" r:id="rId51"/>
    <p:sldId id="351" r:id="rId52"/>
    <p:sldId id="293" r:id="rId53"/>
    <p:sldId id="294" r:id="rId54"/>
    <p:sldId id="333" r:id="rId55"/>
    <p:sldId id="295" r:id="rId56"/>
    <p:sldId id="296" r:id="rId57"/>
    <p:sldId id="356" r:id="rId5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7" autoAdjust="0"/>
    <p:restoredTop sz="94628" autoAdjust="0"/>
  </p:normalViewPr>
  <p:slideViewPr>
    <p:cSldViewPr>
      <p:cViewPr varScale="1">
        <p:scale>
          <a:sx n="76" d="100"/>
          <a:sy n="76" d="100"/>
        </p:scale>
        <p:origin x="147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9" tIns="48320" rIns="96639" bIns="48320" rtlCol="0"/>
          <a:lstStyle>
            <a:lvl1pPr algn="l">
              <a:defRPr sz="12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39" tIns="48320" rIns="96639" bIns="48320" rtlCol="0"/>
          <a:lstStyle>
            <a:lvl1pPr algn="r">
              <a:defRPr sz="1200"/>
            </a:lvl1pPr>
          </a:lstStyle>
          <a:p>
            <a:fld id="{2AD4CB98-6B1F-47B6-922F-9C94FEFC4ED9}" type="datetimeFigureOut">
              <a:rPr lang="en-US" smtClean="0"/>
              <a:t>3/4/2020</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39" tIns="48320" rIns="96639" bIns="48320"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39" tIns="48320" rIns="96639" bIns="483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39" tIns="48320" rIns="96639" bIns="483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39" tIns="48320" rIns="96639" bIns="48320" rtlCol="0" anchor="b"/>
          <a:lstStyle>
            <a:lvl1pPr algn="r">
              <a:defRPr sz="1200"/>
            </a:lvl1pPr>
          </a:lstStyle>
          <a:p>
            <a:fld id="{523C6705-B9D5-4D0A-BC9D-67E33AF73911}" type="slidenum">
              <a:rPr lang="en-US" smtClean="0"/>
              <a:t>‹#›</a:t>
            </a:fld>
            <a:endParaRPr lang="en-US" dirty="0"/>
          </a:p>
        </p:txBody>
      </p:sp>
    </p:spTree>
    <p:extLst>
      <p:ext uri="{BB962C8B-B14F-4D97-AF65-F5344CB8AC3E}">
        <p14:creationId xmlns:p14="http://schemas.microsoft.com/office/powerpoint/2010/main" val="4228109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371600"/>
            <a:ext cx="7848600" cy="1927225"/>
          </a:xfrm>
        </p:spPr>
        <p:txBody>
          <a:bodyPr anchor="b">
            <a:noAutofit/>
          </a:bodyPr>
          <a:lstStyle>
            <a:lvl1pPr>
              <a:defRPr sz="4000" cap="none" baseline="0"/>
            </a:lvl1pPr>
          </a:lstStyle>
          <a:p>
            <a:r>
              <a:rPr lang="en-US" dirty="0"/>
              <a:t>Click to edit master title style</a:t>
            </a:r>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62129B-554E-4F54-970B-A4BC85C284C0}" type="datetime4">
              <a:rPr lang="en-US" smtClean="0"/>
              <a:t>March 4,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57200"/>
            <a:ext cx="269557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3"/>
          <p:cNvSpPr txBox="1">
            <a:spLocks noChangeArrowheads="1"/>
          </p:cNvSpPr>
          <p:nvPr userDrawn="1"/>
        </p:nvSpPr>
        <p:spPr bwMode="auto">
          <a:xfrm>
            <a:off x="6811195" y="6474023"/>
            <a:ext cx="218040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r>
              <a:rPr lang="en-US" sz="1400" dirty="0"/>
              <a:t>© 2020 Bruce D. Steiner</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012084-20D6-4363-A78B-5165816AB3CA}" type="datetime4">
              <a:rPr lang="en-US" smtClean="0"/>
              <a:t>March 4,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635BCB-9229-429E-8828-44FA6D2632BF}" type="datetime4">
              <a:rPr lang="en-US" smtClean="0"/>
              <a:t>March 4,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lvl1pPr>
              <a:spcBef>
                <a:spcPts val="1200"/>
              </a:spcBef>
              <a:spcAft>
                <a:spcPts val="1200"/>
              </a:spcAft>
              <a:defRPr/>
            </a:lvl1pPr>
            <a:lvl2pPr>
              <a:spcBef>
                <a:spcPts val="600"/>
              </a:spcBef>
              <a:spcAft>
                <a:spcPts val="600"/>
              </a:spcAft>
              <a:defRPr/>
            </a:lvl2pPr>
            <a:lvl3pPr>
              <a:spcBef>
                <a:spcPts val="0"/>
              </a:spcBef>
              <a:spcAft>
                <a:spcPts val="0"/>
              </a:spcAf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D3EC9B9-B22C-4349-A40C-A6C07763DAA8}" type="datetime4">
              <a:rPr lang="en-US" smtClean="0"/>
              <a:t>March 4,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pic>
        <p:nvPicPr>
          <p:cNvPr id="7"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08725"/>
            <a:ext cx="1828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060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8A0A65-C786-4616-8B44-E32F3358DC39}" type="datetime4">
              <a:rPr lang="en-US" smtClean="0"/>
              <a:t>March 4,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362200"/>
            <a:ext cx="7772400" cy="2200275"/>
          </a:xfrm>
        </p:spPr>
        <p:txBody>
          <a:bodyPr anchor="b">
            <a:normAutofit/>
          </a:bodyPr>
          <a:lstStyle>
            <a:lvl1pPr algn="l">
              <a:defRPr sz="4800" b="0" cap="none"/>
            </a:lvl1pPr>
          </a:lstStyle>
          <a:p>
            <a:r>
              <a:rPr lang="en-US" dirty="0"/>
              <a:t>Click to edit master title style</a:t>
            </a:r>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CDD66A-B83E-4468-B5F2-4086FB2D20F8}" type="datetime4">
              <a:rPr lang="en-US" smtClean="0"/>
              <a:t>March 4,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22EB1F-BECF-4004-B2A4-AE0D9CF2B439}"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57200"/>
            <a:ext cx="269557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
          <p:cNvSpPr txBox="1">
            <a:spLocks noChangeArrowheads="1"/>
          </p:cNvSpPr>
          <p:nvPr userDrawn="1"/>
        </p:nvSpPr>
        <p:spPr bwMode="auto">
          <a:xfrm>
            <a:off x="5343525" y="6473825"/>
            <a:ext cx="3724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entury Gothic" pitchFamily="34" charset="0"/>
              </a:defRPr>
            </a:lvl1pPr>
            <a:lvl2pPr marL="742950" indent="-285750" eaLnBrk="0" hangingPunct="0">
              <a:defRPr>
                <a:solidFill>
                  <a:schemeClr val="tx1"/>
                </a:solidFill>
                <a:latin typeface="Century Gothic" pitchFamily="34" charset="0"/>
              </a:defRPr>
            </a:lvl2pPr>
            <a:lvl3pPr marL="1143000" indent="-228600" eaLnBrk="0" hangingPunct="0">
              <a:defRPr>
                <a:solidFill>
                  <a:schemeClr val="tx1"/>
                </a:solidFill>
                <a:latin typeface="Century Gothic" pitchFamily="34" charset="0"/>
              </a:defRPr>
            </a:lvl3pPr>
            <a:lvl4pPr marL="1600200" indent="-228600" eaLnBrk="0" hangingPunct="0">
              <a:defRPr>
                <a:solidFill>
                  <a:schemeClr val="tx1"/>
                </a:solidFill>
                <a:latin typeface="Century Gothic" pitchFamily="34" charset="0"/>
              </a:defRPr>
            </a:lvl4pPr>
            <a:lvl5pPr marL="2057400" indent="-228600" eaLnBrk="0" hangingPunct="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pPr eaLnBrk="1" hangingPunct="1"/>
            <a:r>
              <a:rPr lang="en-US" sz="1400" dirty="0"/>
              <a:t>© Kleinberg, Kaplan, Wolff &amp; Cohen, P.C.</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E2BC49-6382-4B18-901B-FE1C5A8C6B05}" type="datetime4">
              <a:rPr lang="en-US" smtClean="0"/>
              <a:t>March 4,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t>‹#›</a:t>
            </a:fld>
            <a:endParaRPr lang="en-US" dirty="0"/>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08725"/>
            <a:ext cx="1828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C72274-11FE-45DB-8C15-DA301EAB502D}" type="datetime4">
              <a:rPr lang="en-US" smtClean="0"/>
              <a:t>March 4,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22EB1F-BECF-4004-B2A4-AE0D9CF2B439}"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786B7E-4041-4FCD-A6A1-F9FA630D1A51}" type="datetime4">
              <a:rPr lang="en-US" smtClean="0"/>
              <a:t>March 4, 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6363C8-8CCC-4C0B-87AE-87B27EA0338A}" type="datetime4">
              <a:rPr lang="en-US" smtClean="0"/>
              <a:t>March 4, 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C79D0D-6081-47A2-8F63-2D794E626776}" type="datetime4">
              <a:rPr lang="en-US" smtClean="0"/>
              <a:t>March 4,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B62FD3-B0A7-46E3-B6D0-21A13963BA81}" type="datetime4">
              <a:rPr lang="en-US" smtClean="0"/>
              <a:t>March 4,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79ED8BF-393D-48F8-9667-4B58AABD653A}" type="datetime4">
              <a:rPr lang="en-US" smtClean="0"/>
              <a:t>March 4, 2020</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222EB1F-BECF-4004-B2A4-AE0D9CF2B43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Planning Under the SECURE Act</a:t>
            </a:r>
          </a:p>
        </p:txBody>
      </p:sp>
      <p:sp>
        <p:nvSpPr>
          <p:cNvPr id="3" name="Text Placeholder 2"/>
          <p:cNvSpPr>
            <a:spLocks noGrp="1"/>
          </p:cNvSpPr>
          <p:nvPr>
            <p:ph type="subTitle" idx="1"/>
          </p:nvPr>
        </p:nvSpPr>
        <p:spPr/>
        <p:txBody>
          <a:bodyPr>
            <a:normAutofit lnSpcReduction="10000"/>
          </a:bodyPr>
          <a:lstStyle/>
          <a:p>
            <a:r>
              <a:rPr lang="en-US" dirty="0"/>
              <a:t>Eastern New York Estate Planning Council</a:t>
            </a:r>
          </a:p>
          <a:p>
            <a:r>
              <a:rPr lang="en-US" dirty="0"/>
              <a:t>Albany, New York</a:t>
            </a:r>
          </a:p>
          <a:p>
            <a:r>
              <a:rPr lang="en-US" dirty="0"/>
              <a:t>March 5, 2020</a:t>
            </a:r>
          </a:p>
          <a:p>
            <a:r>
              <a:rPr lang="en-US" dirty="0"/>
              <a:t>Bruce D. Steiner</a:t>
            </a:r>
          </a:p>
        </p:txBody>
      </p:sp>
    </p:spTree>
    <p:extLst>
      <p:ext uri="{BB962C8B-B14F-4D97-AF65-F5344CB8AC3E}">
        <p14:creationId xmlns:p14="http://schemas.microsoft.com/office/powerpoint/2010/main" val="605206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Roth is equivalent to a larger IRA</a:t>
            </a:r>
          </a:p>
        </p:txBody>
      </p:sp>
      <p:sp>
        <p:nvSpPr>
          <p:cNvPr id="3" name="Text Placeholder 2"/>
          <p:cNvSpPr>
            <a:spLocks noGrp="1"/>
          </p:cNvSpPr>
          <p:nvPr>
            <p:ph type="body" idx="1"/>
          </p:nvPr>
        </p:nvSpPr>
        <p:spPr/>
        <p:txBody>
          <a:bodyPr>
            <a:normAutofit lnSpcReduction="10000"/>
          </a:bodyPr>
          <a:lstStyle/>
          <a:p>
            <a:r>
              <a:rPr lang="en-US" dirty="0"/>
              <a:t>Assume a constant 40% tax rate</a:t>
            </a:r>
          </a:p>
          <a:p>
            <a:r>
              <a:rPr lang="en-US" dirty="0"/>
              <a:t>Suppose you contribute $6,000 to a traditional IRA.  It grows to $60,000.  You withdraw it, pay $24,000 tax, and have $36,000 left</a:t>
            </a:r>
          </a:p>
          <a:p>
            <a:r>
              <a:rPr lang="en-US" dirty="0"/>
              <a:t>You could instead pay $2,400 tax up front and contribute $3,600 to a Roth IRA.  It would grow to the same $36,000</a:t>
            </a:r>
          </a:p>
          <a:p>
            <a:r>
              <a:rPr lang="en-US" dirty="0"/>
              <a:t>Suppose you contribute $6,000 to a Roth IRA</a:t>
            </a:r>
          </a:p>
          <a:p>
            <a:r>
              <a:rPr lang="en-US" dirty="0"/>
              <a:t>That’s equivalent to contributing $10,000 to a traditional IRA</a:t>
            </a:r>
          </a:p>
          <a:p>
            <a:r>
              <a:rPr lang="en-US" dirty="0"/>
              <a:t>However, you can’t contribute $10,000 to a traditional IRA</a:t>
            </a:r>
          </a:p>
        </p:txBody>
      </p:sp>
      <p:sp>
        <p:nvSpPr>
          <p:cNvPr id="4" name="Slide Number Placeholder 3"/>
          <p:cNvSpPr>
            <a:spLocks noGrp="1"/>
          </p:cNvSpPr>
          <p:nvPr>
            <p:ph type="sldNum" sz="quarter" idx="12"/>
          </p:nvPr>
        </p:nvSpPr>
        <p:spPr/>
        <p:txBody>
          <a:bodyPr/>
          <a:lstStyle/>
          <a:p>
            <a:fld id="{E222EB1F-BECF-4004-B2A4-AE0D9CF2B439}" type="slidenum">
              <a:rPr lang="en-US" smtClean="0"/>
              <a:t>10</a:t>
            </a:fld>
            <a:endParaRPr lang="en-US" dirty="0"/>
          </a:p>
        </p:txBody>
      </p:sp>
    </p:spTree>
    <p:extLst>
      <p:ext uri="{BB962C8B-B14F-4D97-AF65-F5344CB8AC3E}">
        <p14:creationId xmlns:p14="http://schemas.microsoft.com/office/powerpoint/2010/main" val="2033377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traditional and Roth</a:t>
            </a:r>
          </a:p>
        </p:txBody>
      </p:sp>
      <p:sp>
        <p:nvSpPr>
          <p:cNvPr id="3" name="Text Placeholder 2"/>
          <p:cNvSpPr>
            <a:spLocks noGrp="1"/>
          </p:cNvSpPr>
          <p:nvPr>
            <p:ph type="body" idx="1"/>
          </p:nvPr>
        </p:nvSpPr>
        <p:spPr/>
        <p:txBody>
          <a:bodyPr/>
          <a:lstStyle/>
          <a:p>
            <a:pPr lvl="0"/>
            <a:r>
              <a:rPr lang="en-US" dirty="0"/>
              <a:t>At a constant tax rate, the time value of money is not relevant</a:t>
            </a:r>
          </a:p>
          <a:p>
            <a:pPr lvl="0"/>
            <a:r>
              <a:rPr lang="en-US" dirty="0"/>
              <a:t>There is an additional benefit if you convert or withdraw at a lower tax rate</a:t>
            </a:r>
          </a:p>
          <a:p>
            <a:pPr lvl="0"/>
            <a:r>
              <a:rPr lang="en-US" dirty="0"/>
              <a:t>The benefit is reduced if you convert or withdraw at a higher tax rate</a:t>
            </a:r>
          </a:p>
        </p:txBody>
      </p:sp>
      <p:sp>
        <p:nvSpPr>
          <p:cNvPr id="4" name="Slide Number Placeholder 3"/>
          <p:cNvSpPr>
            <a:spLocks noGrp="1"/>
          </p:cNvSpPr>
          <p:nvPr>
            <p:ph type="sldNum" sz="quarter" idx="12"/>
          </p:nvPr>
        </p:nvSpPr>
        <p:spPr/>
        <p:txBody>
          <a:bodyPr/>
          <a:lstStyle/>
          <a:p>
            <a:fld id="{E222EB1F-BECF-4004-B2A4-AE0D9CF2B439}" type="slidenum">
              <a:rPr lang="en-US" smtClean="0"/>
              <a:t>11</a:t>
            </a:fld>
            <a:endParaRPr lang="en-US" dirty="0"/>
          </a:p>
        </p:txBody>
      </p:sp>
    </p:spTree>
    <p:extLst>
      <p:ext uri="{BB962C8B-B14F-4D97-AF65-F5344CB8AC3E}">
        <p14:creationId xmlns:p14="http://schemas.microsoft.com/office/powerpoint/2010/main" val="1631862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to a Roth</a:t>
            </a:r>
          </a:p>
        </p:txBody>
      </p:sp>
      <p:sp>
        <p:nvSpPr>
          <p:cNvPr id="3" name="Text Placeholder 2"/>
          <p:cNvSpPr>
            <a:spLocks noGrp="1"/>
          </p:cNvSpPr>
          <p:nvPr>
            <p:ph type="body" idx="1"/>
          </p:nvPr>
        </p:nvSpPr>
        <p:spPr/>
        <p:txBody>
          <a:bodyPr/>
          <a:lstStyle/>
          <a:p>
            <a:r>
              <a:rPr lang="en-US" dirty="0"/>
              <a:t>By paying the income tax on the conversion out of other assets, you are effectively making an additional contribution</a:t>
            </a:r>
          </a:p>
          <a:p>
            <a:r>
              <a:rPr lang="en-US" dirty="0"/>
              <a:t>Assume you’re retired and now in a 30% income tax bracket</a:t>
            </a:r>
          </a:p>
          <a:p>
            <a:r>
              <a:rPr lang="en-US" dirty="0"/>
              <a:t>You have a $100,000 traditional IRA and $30,000 cash</a:t>
            </a:r>
          </a:p>
          <a:p>
            <a:r>
              <a:rPr lang="en-US" dirty="0"/>
              <a:t>You convert.  You now have a $100,000 Roth IRA</a:t>
            </a:r>
          </a:p>
          <a:p>
            <a:r>
              <a:rPr lang="en-US" dirty="0"/>
              <a:t>Your Roth grows to $200,000 tax-free</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12</a:t>
            </a:fld>
            <a:endParaRPr lang="en-US" dirty="0"/>
          </a:p>
        </p:txBody>
      </p:sp>
    </p:spTree>
    <p:extLst>
      <p:ext uri="{BB962C8B-B14F-4D97-AF65-F5344CB8AC3E}">
        <p14:creationId xmlns:p14="http://schemas.microsoft.com/office/powerpoint/2010/main" val="3020544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don’t convert</a:t>
            </a:r>
          </a:p>
        </p:txBody>
      </p:sp>
      <p:sp>
        <p:nvSpPr>
          <p:cNvPr id="3" name="Text Placeholder 2"/>
          <p:cNvSpPr>
            <a:spLocks noGrp="1"/>
          </p:cNvSpPr>
          <p:nvPr>
            <p:ph type="body" idx="1"/>
          </p:nvPr>
        </p:nvSpPr>
        <p:spPr/>
        <p:txBody>
          <a:bodyPr/>
          <a:lstStyle/>
          <a:p>
            <a:r>
              <a:rPr lang="en-US" dirty="0"/>
              <a:t>Your $100,000 traditional IRA grows to $200,000.  You withdraw the $200,000, pay $60,000 tax, and have $140,000 left</a:t>
            </a:r>
          </a:p>
          <a:p>
            <a:r>
              <a:rPr lang="en-US" dirty="0"/>
              <a:t>Your $30,000 taxable account grows to less than $60,000, since the income and gains each year are taxable</a:t>
            </a:r>
          </a:p>
        </p:txBody>
      </p:sp>
      <p:sp>
        <p:nvSpPr>
          <p:cNvPr id="4" name="Slide Number Placeholder 3"/>
          <p:cNvSpPr>
            <a:spLocks noGrp="1"/>
          </p:cNvSpPr>
          <p:nvPr>
            <p:ph type="sldNum" sz="quarter" idx="12"/>
          </p:nvPr>
        </p:nvSpPr>
        <p:spPr/>
        <p:txBody>
          <a:bodyPr/>
          <a:lstStyle/>
          <a:p>
            <a:fld id="{E222EB1F-BECF-4004-B2A4-AE0D9CF2B439}" type="slidenum">
              <a:rPr lang="en-US" smtClean="0"/>
              <a:t>13</a:t>
            </a:fld>
            <a:endParaRPr lang="en-US" dirty="0"/>
          </a:p>
        </p:txBody>
      </p:sp>
    </p:spTree>
    <p:extLst>
      <p:ext uri="{BB962C8B-B14F-4D97-AF65-F5344CB8AC3E}">
        <p14:creationId xmlns:p14="http://schemas.microsoft.com/office/powerpoint/2010/main" val="2456881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convert</a:t>
            </a:r>
          </a:p>
        </p:txBody>
      </p:sp>
      <p:sp>
        <p:nvSpPr>
          <p:cNvPr id="3" name="Text Placeholder 2"/>
          <p:cNvSpPr>
            <a:spLocks noGrp="1"/>
          </p:cNvSpPr>
          <p:nvPr>
            <p:ph type="body" idx="1"/>
          </p:nvPr>
        </p:nvSpPr>
        <p:spPr/>
        <p:txBody>
          <a:bodyPr/>
          <a:lstStyle/>
          <a:p>
            <a:r>
              <a:rPr lang="en-US" dirty="0"/>
              <a:t>It’s more complicated if your tax bracket will decrease</a:t>
            </a:r>
          </a:p>
          <a:p>
            <a:r>
              <a:rPr lang="en-US" dirty="0"/>
              <a:t>It’s more complicated if converting all at once will bunch the income into a higher bracket</a:t>
            </a:r>
          </a:p>
          <a:p>
            <a:r>
              <a:rPr lang="en-US" dirty="0"/>
              <a:t>Consider whether to convert all at once, or to spread the conversion over a number of years</a:t>
            </a:r>
          </a:p>
          <a:p>
            <a:r>
              <a:rPr lang="en-US" dirty="0"/>
              <a:t>Moderate income IRA owners with large IRAs often spread the conversion over a number of years</a:t>
            </a:r>
          </a:p>
          <a:p>
            <a:r>
              <a:rPr lang="en-US" dirty="0"/>
              <a:t>IRA owners who will always be in a high bracket may convert all at once</a:t>
            </a:r>
          </a:p>
        </p:txBody>
      </p:sp>
      <p:sp>
        <p:nvSpPr>
          <p:cNvPr id="4" name="Slide Number Placeholder 3"/>
          <p:cNvSpPr>
            <a:spLocks noGrp="1"/>
          </p:cNvSpPr>
          <p:nvPr>
            <p:ph type="sldNum" sz="quarter" idx="12"/>
          </p:nvPr>
        </p:nvSpPr>
        <p:spPr/>
        <p:txBody>
          <a:bodyPr/>
          <a:lstStyle/>
          <a:p>
            <a:fld id="{E222EB1F-BECF-4004-B2A4-AE0D9CF2B439}" type="slidenum">
              <a:rPr lang="en-US" smtClean="0"/>
              <a:t>14</a:t>
            </a:fld>
            <a:endParaRPr lang="en-US" dirty="0"/>
          </a:p>
        </p:txBody>
      </p:sp>
    </p:spTree>
    <p:extLst>
      <p:ext uri="{BB962C8B-B14F-4D97-AF65-F5344CB8AC3E}">
        <p14:creationId xmlns:p14="http://schemas.microsoft.com/office/powerpoint/2010/main" val="3999955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convert</a:t>
            </a:r>
          </a:p>
        </p:txBody>
      </p:sp>
      <p:sp>
        <p:nvSpPr>
          <p:cNvPr id="3" name="Text Placeholder 2"/>
          <p:cNvSpPr>
            <a:spLocks noGrp="1"/>
          </p:cNvSpPr>
          <p:nvPr>
            <p:ph type="body" idx="1"/>
          </p:nvPr>
        </p:nvSpPr>
        <p:spPr/>
        <p:txBody>
          <a:bodyPr/>
          <a:lstStyle/>
          <a:p>
            <a:r>
              <a:rPr lang="en-US" dirty="0"/>
              <a:t>General rule:  convert as much as you can each year as long as it doesn’t put you into too high a tax bracket</a:t>
            </a:r>
          </a:p>
          <a:p>
            <a:r>
              <a:rPr lang="en-US" dirty="0"/>
              <a:t>Many people convert up to the top of the 12% bracket</a:t>
            </a:r>
          </a:p>
          <a:p>
            <a:r>
              <a:rPr lang="en-US" dirty="0"/>
              <a:t>There is often a window between retirement and age 70 (when Social Security benefits often begin) to convert in a low bracket</a:t>
            </a:r>
          </a:p>
          <a:p>
            <a:r>
              <a:rPr lang="en-US" dirty="0"/>
              <a:t>The widening of the joint return brackets in 2018 through 2025 allows IRA owners filing joint returns to convert at 24% up to $326,600 in 2020</a:t>
            </a:r>
          </a:p>
        </p:txBody>
      </p:sp>
      <p:sp>
        <p:nvSpPr>
          <p:cNvPr id="4" name="Slide Number Placeholder 3"/>
          <p:cNvSpPr>
            <a:spLocks noGrp="1"/>
          </p:cNvSpPr>
          <p:nvPr>
            <p:ph type="sldNum" sz="quarter" idx="12"/>
          </p:nvPr>
        </p:nvSpPr>
        <p:spPr/>
        <p:txBody>
          <a:bodyPr/>
          <a:lstStyle/>
          <a:p>
            <a:fld id="{E222EB1F-BECF-4004-B2A4-AE0D9CF2B439}" type="slidenum">
              <a:rPr lang="en-US" smtClean="0"/>
              <a:t>15</a:t>
            </a:fld>
            <a:endParaRPr lang="en-US" dirty="0"/>
          </a:p>
        </p:txBody>
      </p:sp>
    </p:spTree>
    <p:extLst>
      <p:ext uri="{BB962C8B-B14F-4D97-AF65-F5344CB8AC3E}">
        <p14:creationId xmlns:p14="http://schemas.microsoft.com/office/powerpoint/2010/main" val="696077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Prior law -- maximum age for traditional IRA contributions</a:t>
            </a:r>
          </a:p>
        </p:txBody>
      </p:sp>
      <p:sp>
        <p:nvSpPr>
          <p:cNvPr id="3" name="Text Placeholder 2"/>
          <p:cNvSpPr>
            <a:spLocks noGrp="1"/>
          </p:cNvSpPr>
          <p:nvPr>
            <p:ph type="body" idx="1"/>
          </p:nvPr>
        </p:nvSpPr>
        <p:spPr/>
        <p:txBody>
          <a:bodyPr>
            <a:normAutofit/>
          </a:bodyPr>
          <a:lstStyle/>
          <a:p>
            <a:r>
              <a:rPr lang="en-US" dirty="0"/>
              <a:t>Before the SECURE Act, an individual couldn’t contribute to a traditional IRA if he or she reached 70 ½ or would reach 70 ½ by the end of the year</a:t>
            </a:r>
          </a:p>
          <a:p>
            <a:r>
              <a:rPr lang="en-US" dirty="0"/>
              <a:t>There is no age limit on contributions to a Roth IRA.  </a:t>
            </a:r>
          </a:p>
          <a:p>
            <a:r>
              <a:rPr lang="en-US" dirty="0"/>
              <a:t>However, there are income limits for contributions to a Roth IRA</a:t>
            </a:r>
          </a:p>
        </p:txBody>
      </p:sp>
      <p:sp>
        <p:nvSpPr>
          <p:cNvPr id="4" name="Slide Number Placeholder 3"/>
          <p:cNvSpPr>
            <a:spLocks noGrp="1"/>
          </p:cNvSpPr>
          <p:nvPr>
            <p:ph type="sldNum" sz="quarter" idx="12"/>
          </p:nvPr>
        </p:nvSpPr>
        <p:spPr/>
        <p:txBody>
          <a:bodyPr/>
          <a:lstStyle/>
          <a:p>
            <a:fld id="{E222EB1F-BECF-4004-B2A4-AE0D9CF2B439}" type="slidenum">
              <a:rPr lang="en-US" smtClean="0"/>
              <a:t>16</a:t>
            </a:fld>
            <a:endParaRPr lang="en-US" dirty="0"/>
          </a:p>
        </p:txBody>
      </p:sp>
    </p:spTree>
    <p:extLst>
      <p:ext uri="{BB962C8B-B14F-4D97-AF65-F5344CB8AC3E}">
        <p14:creationId xmlns:p14="http://schemas.microsoft.com/office/powerpoint/2010/main" val="647862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Repeal of maximum age for traditional IRA contributions</a:t>
            </a:r>
          </a:p>
        </p:txBody>
      </p:sp>
      <p:sp>
        <p:nvSpPr>
          <p:cNvPr id="3" name="Text Placeholder 2"/>
          <p:cNvSpPr>
            <a:spLocks noGrp="1"/>
          </p:cNvSpPr>
          <p:nvPr>
            <p:ph type="body" idx="1"/>
          </p:nvPr>
        </p:nvSpPr>
        <p:spPr/>
        <p:txBody>
          <a:bodyPr/>
          <a:lstStyle/>
          <a:p>
            <a:r>
              <a:rPr lang="en-US" dirty="0"/>
              <a:t>The age limit for contributions to a traditional IRA is repealed</a:t>
            </a:r>
          </a:p>
          <a:p>
            <a:r>
              <a:rPr lang="en-US" dirty="0"/>
              <a:t>There are income limits for deducting contributions to a traditional IRA</a:t>
            </a:r>
          </a:p>
          <a:p>
            <a:r>
              <a:rPr lang="en-US" dirty="0"/>
              <a:t>However, an individual may make a nondeductible contribution to a traditional IRA and then do a backdoor Roth conversion</a:t>
            </a:r>
          </a:p>
          <a:p>
            <a:r>
              <a:rPr lang="en-US" dirty="0"/>
              <a:t>If the individual has a traditional IRA, the basis is prorated upon a Roth conversion</a:t>
            </a:r>
          </a:p>
          <a:p>
            <a:r>
              <a:rPr lang="en-US" dirty="0"/>
              <a:t>To avoid the basis proration, you can roll your existing traditional IRA into a 401(k) plan if the plan accepts rollovers</a:t>
            </a:r>
          </a:p>
        </p:txBody>
      </p:sp>
      <p:sp>
        <p:nvSpPr>
          <p:cNvPr id="4" name="Slide Number Placeholder 3"/>
          <p:cNvSpPr>
            <a:spLocks noGrp="1"/>
          </p:cNvSpPr>
          <p:nvPr>
            <p:ph type="sldNum" sz="quarter" idx="12"/>
          </p:nvPr>
        </p:nvSpPr>
        <p:spPr/>
        <p:txBody>
          <a:bodyPr/>
          <a:lstStyle/>
          <a:p>
            <a:fld id="{E222EB1F-BECF-4004-B2A4-AE0D9CF2B439}" type="slidenum">
              <a:rPr lang="en-US" smtClean="0"/>
              <a:t>17</a:t>
            </a:fld>
            <a:endParaRPr lang="en-US" dirty="0"/>
          </a:p>
        </p:txBody>
      </p:sp>
    </p:spTree>
    <p:extLst>
      <p:ext uri="{BB962C8B-B14F-4D97-AF65-F5344CB8AC3E}">
        <p14:creationId xmlns:p14="http://schemas.microsoft.com/office/powerpoint/2010/main" val="1049035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Backdoor Roth conversions</a:t>
            </a:r>
          </a:p>
        </p:txBody>
      </p:sp>
      <p:sp>
        <p:nvSpPr>
          <p:cNvPr id="3" name="Text Placeholder 2"/>
          <p:cNvSpPr>
            <a:spLocks noGrp="1"/>
          </p:cNvSpPr>
          <p:nvPr>
            <p:ph type="body" idx="1"/>
          </p:nvPr>
        </p:nvSpPr>
        <p:spPr/>
        <p:txBody>
          <a:bodyPr/>
          <a:lstStyle/>
          <a:p>
            <a:r>
              <a:rPr lang="en-US" dirty="0"/>
              <a:t>There are income limitations for contributions to a Roth IRA, or to deduct contributions to a traditional IRA</a:t>
            </a:r>
          </a:p>
          <a:p>
            <a:r>
              <a:rPr lang="en-US" dirty="0"/>
              <a:t>If you can’t contribute to a Roth, or deduct a contribution to a traditional IRA, you may be able to make a nondeductible contribution to a traditional IRA and then convert to a Roth</a:t>
            </a:r>
          </a:p>
          <a:p>
            <a:r>
              <a:rPr lang="en-US" dirty="0"/>
              <a:t>This is called a “backdoor Roth conversion”</a:t>
            </a:r>
          </a:p>
          <a:p>
            <a:r>
              <a:rPr lang="en-US" dirty="0"/>
              <a:t>The Conference Committee report on the Tax Cuts and Jobs Act of 2017 accepts the backdoor Roth conversion in several places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18</a:t>
            </a:fld>
            <a:endParaRPr lang="en-US" dirty="0"/>
          </a:p>
        </p:txBody>
      </p:sp>
    </p:spTree>
    <p:extLst>
      <p:ext uri="{BB962C8B-B14F-4D97-AF65-F5344CB8AC3E}">
        <p14:creationId xmlns:p14="http://schemas.microsoft.com/office/powerpoint/2010/main" val="2926540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Change from 70 ½ to 72 for required beginning date</a:t>
            </a:r>
          </a:p>
        </p:txBody>
      </p:sp>
      <p:sp>
        <p:nvSpPr>
          <p:cNvPr id="3" name="Text Placeholder 2"/>
          <p:cNvSpPr>
            <a:spLocks noGrp="1"/>
          </p:cNvSpPr>
          <p:nvPr>
            <p:ph type="body" idx="1"/>
          </p:nvPr>
        </p:nvSpPr>
        <p:spPr/>
        <p:txBody>
          <a:bodyPr>
            <a:normAutofit/>
          </a:bodyPr>
          <a:lstStyle/>
          <a:p>
            <a:r>
              <a:rPr lang="en-US" dirty="0"/>
              <a:t>Under prior law, the required beginning date (</a:t>
            </a:r>
            <a:r>
              <a:rPr lang="en-US" dirty="0" err="1"/>
              <a:t>RBD</a:t>
            </a:r>
            <a:r>
              <a:rPr lang="en-US" dirty="0"/>
              <a:t>) was generally April 1 of the year following age 70 ½ </a:t>
            </a:r>
          </a:p>
          <a:p>
            <a:r>
              <a:rPr lang="en-US" dirty="0"/>
              <a:t>Under the new law, it’s April 1 of the year following age 72</a:t>
            </a:r>
          </a:p>
          <a:p>
            <a:r>
              <a:rPr lang="en-US" dirty="0"/>
              <a:t>The change is effective for persons reaching 70 ½ after 2019</a:t>
            </a:r>
          </a:p>
          <a:p>
            <a:r>
              <a:rPr lang="en-US" dirty="0"/>
              <a:t>An employee who’s not a 5% owner in the plan year ending in the year the employee attains age 72 may still defer distributions until retirement</a:t>
            </a:r>
          </a:p>
          <a:p>
            <a:r>
              <a:rPr lang="en-US" dirty="0"/>
              <a:t>There are still no required distributions from a Roth IRA</a:t>
            </a:r>
          </a:p>
        </p:txBody>
      </p:sp>
      <p:sp>
        <p:nvSpPr>
          <p:cNvPr id="4" name="Slide Number Placeholder 3"/>
          <p:cNvSpPr>
            <a:spLocks noGrp="1"/>
          </p:cNvSpPr>
          <p:nvPr>
            <p:ph type="sldNum" sz="quarter" idx="12"/>
          </p:nvPr>
        </p:nvSpPr>
        <p:spPr/>
        <p:txBody>
          <a:bodyPr/>
          <a:lstStyle/>
          <a:p>
            <a:fld id="{E222EB1F-BECF-4004-B2A4-AE0D9CF2B439}" type="slidenum">
              <a:rPr lang="en-US" smtClean="0"/>
              <a:t>19</a:t>
            </a:fld>
            <a:endParaRPr lang="en-US" dirty="0"/>
          </a:p>
        </p:txBody>
      </p:sp>
    </p:spTree>
    <p:extLst>
      <p:ext uri="{BB962C8B-B14F-4D97-AF65-F5344CB8AC3E}">
        <p14:creationId xmlns:p14="http://schemas.microsoft.com/office/powerpoint/2010/main" val="1823183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Bruce D. Steiner</a:t>
            </a:r>
          </a:p>
        </p:txBody>
      </p:sp>
      <p:sp>
        <p:nvSpPr>
          <p:cNvPr id="8" name="Slide Number Placeholder 7"/>
          <p:cNvSpPr>
            <a:spLocks noGrp="1"/>
          </p:cNvSpPr>
          <p:nvPr>
            <p:ph type="sldNum" sz="quarter" idx="12"/>
          </p:nvPr>
        </p:nvSpPr>
        <p:spPr/>
        <p:txBody>
          <a:bodyPr/>
          <a:lstStyle/>
          <a:p>
            <a:fld id="{E222EB1F-BECF-4004-B2A4-AE0D9CF2B439}" type="slidenum">
              <a:rPr lang="en-US" smtClean="0"/>
              <a:pPr/>
              <a:t>2</a:t>
            </a:fld>
            <a:endParaRPr lang="en-US" dirty="0"/>
          </a:p>
        </p:txBody>
      </p:sp>
      <p:pic>
        <p:nvPicPr>
          <p:cNvPr id="5" name="Picture 2" descr="http://www.kkwc.com/bio_pics/thumb.php?src=uf_steiner.jpg&amp;wmax=150&amp;hmax=300&amp;quality=90&amp;bgcol=#000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 y="1676400"/>
            <a:ext cx="142875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286000" y="1676400"/>
            <a:ext cx="4572000" cy="1477328"/>
          </a:xfrm>
          <a:prstGeom prst="rect">
            <a:avLst/>
          </a:prstGeom>
        </p:spPr>
        <p:txBody>
          <a:bodyPr>
            <a:spAutoFit/>
          </a:bodyPr>
          <a:lstStyle/>
          <a:p>
            <a:r>
              <a:rPr lang="de-DE" dirty="0"/>
              <a:t>Kleinberg, Kaplan, Wolff &amp; Cohen, P.C.</a:t>
            </a:r>
          </a:p>
          <a:p>
            <a:r>
              <a:rPr lang="en-US" dirty="0"/>
              <a:t>500 Fifth Avenue</a:t>
            </a:r>
          </a:p>
          <a:p>
            <a:r>
              <a:rPr lang="en-US" dirty="0"/>
              <a:t>New York, New York  10110</a:t>
            </a:r>
          </a:p>
          <a:p>
            <a:r>
              <a:rPr lang="en-US" dirty="0"/>
              <a:t>Direct dial:  (212) 880-9818</a:t>
            </a:r>
          </a:p>
          <a:p>
            <a:r>
              <a:rPr lang="en-US" dirty="0"/>
              <a:t>bsteiner@kkwc.com</a:t>
            </a:r>
          </a:p>
        </p:txBody>
      </p:sp>
    </p:spTree>
    <p:extLst>
      <p:ext uri="{BB962C8B-B14F-4D97-AF65-F5344CB8AC3E}">
        <p14:creationId xmlns:p14="http://schemas.microsoft.com/office/powerpoint/2010/main" val="3755224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Effect of change in required beginning date</a:t>
            </a:r>
          </a:p>
        </p:txBody>
      </p:sp>
      <p:sp>
        <p:nvSpPr>
          <p:cNvPr id="3" name="Text Placeholder 2"/>
          <p:cNvSpPr>
            <a:spLocks noGrp="1"/>
          </p:cNvSpPr>
          <p:nvPr>
            <p:ph type="body" idx="1"/>
          </p:nvPr>
        </p:nvSpPr>
        <p:spPr/>
        <p:txBody>
          <a:bodyPr>
            <a:normAutofit/>
          </a:bodyPr>
          <a:lstStyle/>
          <a:p>
            <a:pPr lvl="0"/>
            <a:r>
              <a:rPr lang="en-US" dirty="0"/>
              <a:t>Many IRA owners do Roth conversions to the extent they can without going above a desired tax bracket</a:t>
            </a:r>
          </a:p>
          <a:p>
            <a:pPr lvl="0"/>
            <a:r>
              <a:rPr lang="en-US" dirty="0"/>
              <a:t>The change in the </a:t>
            </a:r>
            <a:r>
              <a:rPr lang="en-US" dirty="0" err="1"/>
              <a:t>RBD</a:t>
            </a:r>
            <a:r>
              <a:rPr lang="en-US" dirty="0"/>
              <a:t> will give them an additional one or two years without required distributions when they may be in lower brackets</a:t>
            </a:r>
          </a:p>
          <a:p>
            <a:pPr lvl="0"/>
            <a:r>
              <a:rPr lang="en-US" dirty="0"/>
              <a:t>It will also allow IRA owners who don’t need distributions to accumulate more money in their IRAs for a longer period of time</a:t>
            </a:r>
          </a:p>
        </p:txBody>
      </p:sp>
      <p:sp>
        <p:nvSpPr>
          <p:cNvPr id="7" name="Slide Number Placeholder 6"/>
          <p:cNvSpPr>
            <a:spLocks noGrp="1"/>
          </p:cNvSpPr>
          <p:nvPr>
            <p:ph type="sldNum" sz="quarter" idx="12"/>
          </p:nvPr>
        </p:nvSpPr>
        <p:spPr/>
        <p:txBody>
          <a:bodyPr/>
          <a:lstStyle/>
          <a:p>
            <a:fld id="{E222EB1F-BECF-4004-B2A4-AE0D9CF2B439}" type="slidenum">
              <a:rPr lang="en-US" smtClean="0"/>
              <a:pPr/>
              <a:t>20</a:t>
            </a:fld>
            <a:endParaRPr lang="en-US" dirty="0"/>
          </a:p>
        </p:txBody>
      </p:sp>
    </p:spTree>
    <p:extLst>
      <p:ext uri="{BB962C8B-B14F-4D97-AF65-F5344CB8AC3E}">
        <p14:creationId xmlns:p14="http://schemas.microsoft.com/office/powerpoint/2010/main" val="964678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Qualified charitable distributions	</a:t>
            </a:r>
          </a:p>
        </p:txBody>
      </p:sp>
      <p:sp>
        <p:nvSpPr>
          <p:cNvPr id="3" name="Text Placeholder 2"/>
          <p:cNvSpPr>
            <a:spLocks noGrp="1"/>
          </p:cNvSpPr>
          <p:nvPr>
            <p:ph type="body" idx="1"/>
          </p:nvPr>
        </p:nvSpPr>
        <p:spPr/>
        <p:txBody>
          <a:bodyPr/>
          <a:lstStyle/>
          <a:p>
            <a:r>
              <a:rPr lang="en-US" dirty="0"/>
              <a:t>You may still make qualified charitable distributions (</a:t>
            </a:r>
            <a:r>
              <a:rPr lang="en-US" dirty="0" err="1"/>
              <a:t>QCDs</a:t>
            </a:r>
            <a:r>
              <a:rPr lang="en-US" dirty="0"/>
              <a:t>) after age 70 ½</a:t>
            </a:r>
          </a:p>
          <a:p>
            <a:r>
              <a:rPr lang="en-US" dirty="0"/>
              <a:t>The $100,000 annual limit on </a:t>
            </a:r>
            <a:r>
              <a:rPr lang="en-US" dirty="0" err="1"/>
              <a:t>QCDs</a:t>
            </a:r>
            <a:r>
              <a:rPr lang="en-US" dirty="0"/>
              <a:t> is reduced by the amount of deductible IRA contributions made after age 70 ½</a:t>
            </a:r>
          </a:p>
          <a:p>
            <a:r>
              <a:rPr lang="en-US" dirty="0"/>
              <a:t>Ed Slott said that the reduction in the limit on </a:t>
            </a:r>
            <a:r>
              <a:rPr lang="en-US" dirty="0" err="1"/>
              <a:t>QCDs</a:t>
            </a:r>
            <a:r>
              <a:rPr lang="en-US" dirty="0"/>
              <a:t> “is the biggest single waste of time in the entire Act”</a:t>
            </a:r>
          </a:p>
        </p:txBody>
      </p:sp>
      <p:sp>
        <p:nvSpPr>
          <p:cNvPr id="4" name="Slide Number Placeholder 3"/>
          <p:cNvSpPr>
            <a:spLocks noGrp="1"/>
          </p:cNvSpPr>
          <p:nvPr>
            <p:ph type="sldNum" sz="quarter" idx="12"/>
          </p:nvPr>
        </p:nvSpPr>
        <p:spPr/>
        <p:txBody>
          <a:bodyPr/>
          <a:lstStyle/>
          <a:p>
            <a:fld id="{E222EB1F-BECF-4004-B2A4-AE0D9CF2B439}" type="slidenum">
              <a:rPr lang="en-US" smtClean="0"/>
              <a:t>21</a:t>
            </a:fld>
            <a:endParaRPr lang="en-US" dirty="0"/>
          </a:p>
        </p:txBody>
      </p:sp>
    </p:spTree>
    <p:extLst>
      <p:ext uri="{BB962C8B-B14F-4D97-AF65-F5344CB8AC3E}">
        <p14:creationId xmlns:p14="http://schemas.microsoft.com/office/powerpoint/2010/main" val="1967467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Required distributions for beneficiaries under prior law</a:t>
            </a:r>
          </a:p>
        </p:txBody>
      </p:sp>
      <p:sp>
        <p:nvSpPr>
          <p:cNvPr id="3" name="Text Placeholder 2"/>
          <p:cNvSpPr>
            <a:spLocks noGrp="1"/>
          </p:cNvSpPr>
          <p:nvPr>
            <p:ph type="body" idx="1"/>
          </p:nvPr>
        </p:nvSpPr>
        <p:spPr/>
        <p:txBody>
          <a:bodyPr>
            <a:normAutofit/>
          </a:bodyPr>
          <a:lstStyle/>
          <a:p>
            <a:r>
              <a:rPr lang="en-US" dirty="0"/>
              <a:t>A designated beneficiary (DB) could take distributions over his or her life expectancy</a:t>
            </a:r>
          </a:p>
          <a:p>
            <a:r>
              <a:rPr lang="en-US" dirty="0"/>
              <a:t>If a trust met certain requirements, it could take distributions over the life expectancy of the oldest beneficiary</a:t>
            </a:r>
          </a:p>
          <a:p>
            <a:r>
              <a:rPr lang="en-US" dirty="0"/>
              <a:t>If there was no DB:</a:t>
            </a:r>
          </a:p>
          <a:p>
            <a:pPr lvl="1"/>
            <a:r>
              <a:rPr lang="en-US" dirty="0"/>
              <a:t>If the employee or IRA owner died on or after the </a:t>
            </a:r>
            <a:r>
              <a:rPr lang="en-US" dirty="0" err="1"/>
              <a:t>RBD</a:t>
            </a:r>
            <a:r>
              <a:rPr lang="en-US" dirty="0"/>
              <a:t>, distributions had to be made over his or her life expectancy at death, as if he or she hadn’t died (the “ghost rule”)</a:t>
            </a:r>
          </a:p>
          <a:p>
            <a:pPr lvl="1"/>
            <a:r>
              <a:rPr lang="en-US" dirty="0"/>
              <a:t>If the employee or IRA owner died before the </a:t>
            </a:r>
            <a:r>
              <a:rPr lang="en-US" dirty="0" err="1"/>
              <a:t>RBD</a:t>
            </a:r>
            <a:r>
              <a:rPr lang="en-US" dirty="0"/>
              <a:t>, the entire IRA had to be distributed by the end of the fifth calendar year after death</a:t>
            </a:r>
          </a:p>
          <a:p>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pPr/>
              <a:t>22</a:t>
            </a:fld>
            <a:endParaRPr lang="en-US" dirty="0"/>
          </a:p>
        </p:txBody>
      </p:sp>
    </p:spTree>
    <p:extLst>
      <p:ext uri="{BB962C8B-B14F-4D97-AF65-F5344CB8AC3E}">
        <p14:creationId xmlns:p14="http://schemas.microsoft.com/office/powerpoint/2010/main" val="3275492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rule under SECURE Act – 10 year stretch</a:t>
            </a:r>
          </a:p>
        </p:txBody>
      </p:sp>
      <p:sp>
        <p:nvSpPr>
          <p:cNvPr id="3" name="Text Placeholder 2"/>
          <p:cNvSpPr>
            <a:spLocks noGrp="1"/>
          </p:cNvSpPr>
          <p:nvPr>
            <p:ph type="body" idx="1"/>
          </p:nvPr>
        </p:nvSpPr>
        <p:spPr/>
        <p:txBody>
          <a:bodyPr>
            <a:normAutofit/>
          </a:bodyPr>
          <a:lstStyle/>
          <a:p>
            <a:r>
              <a:rPr lang="en-US" dirty="0"/>
              <a:t>A DB generally has to take complete distribution by the end of the 10</a:t>
            </a:r>
            <a:r>
              <a:rPr lang="en-US" baseline="30000" dirty="0"/>
              <a:t>th</a:t>
            </a:r>
            <a:r>
              <a:rPr lang="en-US" dirty="0"/>
              <a:t> calendar year following the employee’s or IRA owner’s death</a:t>
            </a:r>
          </a:p>
          <a:p>
            <a:r>
              <a:rPr lang="en-US" dirty="0"/>
              <a:t>This rule applies regardless of whether the employee or IRA owner dies before or after the </a:t>
            </a:r>
            <a:r>
              <a:rPr lang="en-US" dirty="0" err="1"/>
              <a:t>RBD</a:t>
            </a:r>
            <a:endParaRPr lang="en-US" dirty="0"/>
          </a:p>
          <a:p>
            <a:r>
              <a:rPr lang="en-US" dirty="0"/>
              <a:t>The ghost rule should still be available where the employee or IRA owner dies soon after the </a:t>
            </a:r>
            <a:r>
              <a:rPr lang="en-US" dirty="0" err="1"/>
              <a:t>RBD</a:t>
            </a:r>
            <a:endParaRPr lang="en-US" dirty="0"/>
          </a:p>
          <a:p>
            <a:r>
              <a:rPr lang="en-US" dirty="0"/>
              <a:t>This change is effective for employees and IRA owners dying after 2019</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23</a:t>
            </a:fld>
            <a:endParaRPr lang="en-US" dirty="0"/>
          </a:p>
        </p:txBody>
      </p:sp>
    </p:spTree>
    <p:extLst>
      <p:ext uri="{BB962C8B-B14F-4D97-AF65-F5344CB8AC3E}">
        <p14:creationId xmlns:p14="http://schemas.microsoft.com/office/powerpoint/2010/main" val="3160955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Transition rules</a:t>
            </a:r>
          </a:p>
        </p:txBody>
      </p:sp>
      <p:sp>
        <p:nvSpPr>
          <p:cNvPr id="3" name="Text Placeholder 2"/>
          <p:cNvSpPr>
            <a:spLocks noGrp="1"/>
          </p:cNvSpPr>
          <p:nvPr>
            <p:ph type="body" idx="1"/>
          </p:nvPr>
        </p:nvSpPr>
        <p:spPr/>
        <p:txBody>
          <a:bodyPr/>
          <a:lstStyle/>
          <a:p>
            <a:pPr lvl="1"/>
            <a:r>
              <a:rPr lang="en-US" sz="2400" dirty="0"/>
              <a:t>For collectively bargained plans and governmental plans (</a:t>
            </a:r>
            <a:r>
              <a:rPr lang="en-US" sz="2400" i="1" dirty="0"/>
              <a:t>e.g.</a:t>
            </a:r>
            <a:r>
              <a:rPr lang="en-US" sz="2400" dirty="0"/>
              <a:t>, the Thrift Savings Plan, it becomes effective for employees dying after 2021</a:t>
            </a:r>
          </a:p>
          <a:p>
            <a:pPr lvl="1"/>
            <a:r>
              <a:rPr lang="en-US" sz="2400" dirty="0"/>
              <a:t>Certain binding annuity contracts in effect on the date of enactment are not subject to the new rules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24</a:t>
            </a:fld>
            <a:endParaRPr lang="en-US" dirty="0"/>
          </a:p>
        </p:txBody>
      </p:sp>
    </p:spTree>
    <p:extLst>
      <p:ext uri="{BB962C8B-B14F-4D97-AF65-F5344CB8AC3E}">
        <p14:creationId xmlns:p14="http://schemas.microsoft.com/office/powerpoint/2010/main" val="4016574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Designated beneficiaries of persons dying before the effective date</a:t>
            </a:r>
          </a:p>
        </p:txBody>
      </p:sp>
      <p:sp>
        <p:nvSpPr>
          <p:cNvPr id="3" name="Text Placeholder 2"/>
          <p:cNvSpPr>
            <a:spLocks noGrp="1"/>
          </p:cNvSpPr>
          <p:nvPr>
            <p:ph type="body" idx="1"/>
          </p:nvPr>
        </p:nvSpPr>
        <p:spPr/>
        <p:txBody>
          <a:bodyPr/>
          <a:lstStyle/>
          <a:p>
            <a:r>
              <a:rPr lang="en-US" dirty="0"/>
              <a:t>The 10-year rule also applies upon the death of the DB of an employee or IRA owner who died before the effective date of the change.  </a:t>
            </a:r>
          </a:p>
          <a:p>
            <a:r>
              <a:rPr lang="en-US" dirty="0"/>
              <a:t>The remaining balance will must be distributed within 10 years after the DB’s death</a:t>
            </a:r>
          </a:p>
          <a:p>
            <a:r>
              <a:rPr lang="en-US" dirty="0"/>
              <a:t>It isn’t clear how this will apply to IRAs left in trust rather than outright</a:t>
            </a:r>
          </a:p>
          <a:p>
            <a:pPr lvl="1"/>
            <a:r>
              <a:rPr lang="en-US" dirty="0"/>
              <a:t>Whose death triggers the 10-year clock?</a:t>
            </a:r>
          </a:p>
          <a:p>
            <a:pPr lvl="1"/>
            <a:r>
              <a:rPr lang="en-US" dirty="0"/>
              <a:t>The oldest beneficiary?  The primary beneficiary?  The last surviving beneficiary?  What if there’s a broad class of permissible appointees?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25</a:t>
            </a:fld>
            <a:endParaRPr lang="en-US" dirty="0"/>
          </a:p>
        </p:txBody>
      </p:sp>
    </p:spTree>
    <p:extLst>
      <p:ext uri="{BB962C8B-B14F-4D97-AF65-F5344CB8AC3E}">
        <p14:creationId xmlns:p14="http://schemas.microsoft.com/office/powerpoint/2010/main" val="2385691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More Roth conversions</a:t>
            </a:r>
          </a:p>
        </p:txBody>
      </p:sp>
      <p:sp>
        <p:nvSpPr>
          <p:cNvPr id="3" name="Text Placeholder 2"/>
          <p:cNvSpPr>
            <a:spLocks noGrp="1"/>
          </p:cNvSpPr>
          <p:nvPr>
            <p:ph type="body" idx="1"/>
          </p:nvPr>
        </p:nvSpPr>
        <p:spPr/>
        <p:txBody>
          <a:bodyPr/>
          <a:lstStyle/>
          <a:p>
            <a:pPr lvl="0"/>
            <a:r>
              <a:rPr lang="en-US" dirty="0"/>
              <a:t>Roth conversions generally make sense to the extent you can convert at a tax rate less than, equal to, or not too much higher than the tax rate that would otherwise apply to distributions</a:t>
            </a:r>
          </a:p>
          <a:p>
            <a:pPr lvl="0"/>
            <a:r>
              <a:rPr lang="en-US" dirty="0"/>
              <a:t>If distributions after death are bunched into 10 years, the beneficiaries may be taxable on them in higher brackets</a:t>
            </a:r>
          </a:p>
          <a:p>
            <a:pPr lvl="0"/>
            <a:r>
              <a:rPr lang="en-US" dirty="0"/>
              <a:t>Beneficiaries will more often be in higher brackets than IRA owners</a:t>
            </a:r>
          </a:p>
          <a:p>
            <a:pPr lvl="0"/>
            <a:r>
              <a:rPr lang="en-US" dirty="0"/>
              <a:t>Roth conversions will be attractive more often</a:t>
            </a:r>
          </a:p>
          <a:p>
            <a:pPr lvl="0"/>
            <a:r>
              <a:rPr lang="en-US" dirty="0"/>
              <a:t>In 2020, the 24% bracket on a joint return goes up to $326,600</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26</a:t>
            </a:fld>
            <a:endParaRPr lang="en-US" dirty="0"/>
          </a:p>
        </p:txBody>
      </p:sp>
    </p:spTree>
    <p:extLst>
      <p:ext uri="{BB962C8B-B14F-4D97-AF65-F5344CB8AC3E}">
        <p14:creationId xmlns:p14="http://schemas.microsoft.com/office/powerpoint/2010/main" val="2665792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More IRA owners will leave their IRAs for children instead of grandchildren</a:t>
            </a:r>
          </a:p>
        </p:txBody>
      </p:sp>
      <p:sp>
        <p:nvSpPr>
          <p:cNvPr id="3" name="Text Placeholder 2"/>
          <p:cNvSpPr>
            <a:spLocks noGrp="1"/>
          </p:cNvSpPr>
          <p:nvPr>
            <p:ph type="body" idx="1"/>
          </p:nvPr>
        </p:nvSpPr>
        <p:spPr/>
        <p:txBody>
          <a:bodyPr/>
          <a:lstStyle/>
          <a:p>
            <a:r>
              <a:rPr lang="en-US" dirty="0"/>
              <a:t>With a stretch over life expectancy, IRA owners whose children didn’t need the money sometimes left their IRAs to or in trust for their grandchildren, to get a longer stretch</a:t>
            </a:r>
          </a:p>
          <a:p>
            <a:r>
              <a:rPr lang="en-US" dirty="0"/>
              <a:t>Now that distributions after death are generally limited to 10 years, IRA owners may want to leave their IRAs for their children to provide more flexibility</a:t>
            </a:r>
          </a:p>
          <a:p>
            <a:r>
              <a:rPr lang="en-US" dirty="0"/>
              <a:t>IRA owners may continue to leave their IRA to or in trust for their children, with provisions for grandchildren if a child disclaims</a:t>
            </a:r>
          </a:p>
        </p:txBody>
      </p:sp>
      <p:sp>
        <p:nvSpPr>
          <p:cNvPr id="4" name="Slide Number Placeholder 3"/>
          <p:cNvSpPr>
            <a:spLocks noGrp="1"/>
          </p:cNvSpPr>
          <p:nvPr>
            <p:ph type="sldNum" sz="quarter" idx="12"/>
          </p:nvPr>
        </p:nvSpPr>
        <p:spPr/>
        <p:txBody>
          <a:bodyPr/>
          <a:lstStyle/>
          <a:p>
            <a:fld id="{E222EB1F-BECF-4004-B2A4-AE0D9CF2B439}" type="slidenum">
              <a:rPr lang="en-US" smtClean="0"/>
              <a:t>27</a:t>
            </a:fld>
            <a:endParaRPr lang="en-US" dirty="0"/>
          </a:p>
        </p:txBody>
      </p:sp>
    </p:spTree>
    <p:extLst>
      <p:ext uri="{BB962C8B-B14F-4D97-AF65-F5344CB8AC3E}">
        <p14:creationId xmlns:p14="http://schemas.microsoft.com/office/powerpoint/2010/main" val="2454509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Life insurance won’t be needed as much to fund the estate tax (but there will be new uses for it elsewhere – stay tuned)</a:t>
            </a:r>
          </a:p>
        </p:txBody>
      </p:sp>
      <p:sp>
        <p:nvSpPr>
          <p:cNvPr id="3" name="Text Placeholder 2"/>
          <p:cNvSpPr>
            <a:spLocks noGrp="1"/>
          </p:cNvSpPr>
          <p:nvPr>
            <p:ph type="body" idx="1"/>
          </p:nvPr>
        </p:nvSpPr>
        <p:spPr/>
        <p:txBody>
          <a:bodyPr/>
          <a:lstStyle/>
          <a:p>
            <a:r>
              <a:rPr lang="en-US" dirty="0"/>
              <a:t>Some IRA owners who didn’t have enough other assets to pay the estate tax may have bought life insurance to avoid having to tap the IRA to pay the estate tax</a:t>
            </a:r>
          </a:p>
          <a:p>
            <a:r>
              <a:rPr lang="en-US" dirty="0"/>
              <a:t>Now that the stretch is limited to 10 years, the loss of the stretch if the IRA has to be used to pay the estate tax isn’t as costly</a:t>
            </a:r>
          </a:p>
          <a:p>
            <a:r>
              <a:rPr lang="en-US" dirty="0"/>
              <a:t>With an $11,580,000 (indexed) Federal estate tax exclusion amount and portability, fewer estates will pay Federal estate tax</a:t>
            </a:r>
          </a:p>
        </p:txBody>
      </p:sp>
      <p:sp>
        <p:nvSpPr>
          <p:cNvPr id="4" name="Slide Number Placeholder 3"/>
          <p:cNvSpPr>
            <a:spLocks noGrp="1"/>
          </p:cNvSpPr>
          <p:nvPr>
            <p:ph type="sldNum" sz="quarter" idx="12"/>
          </p:nvPr>
        </p:nvSpPr>
        <p:spPr/>
        <p:txBody>
          <a:bodyPr/>
          <a:lstStyle/>
          <a:p>
            <a:fld id="{E222EB1F-BECF-4004-B2A4-AE0D9CF2B439}" type="slidenum">
              <a:rPr lang="en-US" smtClean="0"/>
              <a:t>28</a:t>
            </a:fld>
            <a:endParaRPr lang="en-US" dirty="0"/>
          </a:p>
        </p:txBody>
      </p:sp>
    </p:spTree>
    <p:extLst>
      <p:ext uri="{BB962C8B-B14F-4D97-AF65-F5344CB8AC3E}">
        <p14:creationId xmlns:p14="http://schemas.microsoft.com/office/powerpoint/2010/main" val="3062332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Disclaimers by spouses of IRA owners dying in 2019 within the last 9 months</a:t>
            </a:r>
          </a:p>
        </p:txBody>
      </p:sp>
      <p:sp>
        <p:nvSpPr>
          <p:cNvPr id="3" name="Text Placeholder 2"/>
          <p:cNvSpPr>
            <a:spLocks noGrp="1"/>
          </p:cNvSpPr>
          <p:nvPr>
            <p:ph type="body" idx="1"/>
          </p:nvPr>
        </p:nvSpPr>
        <p:spPr/>
        <p:txBody>
          <a:bodyPr>
            <a:normAutofit/>
          </a:bodyPr>
          <a:lstStyle/>
          <a:p>
            <a:r>
              <a:rPr lang="en-US" dirty="0"/>
              <a:t>The reduction in the stretch is effective for IRA owners dying after 2019</a:t>
            </a:r>
          </a:p>
          <a:p>
            <a:r>
              <a:rPr lang="en-US" dirty="0"/>
              <a:t>Surviving spouses of IRA owners who died in 2019 and within the last nine months may want to consider disclaiming</a:t>
            </a:r>
          </a:p>
          <a:p>
            <a:r>
              <a:rPr lang="en-US" dirty="0"/>
              <a:t>If the contingent beneficiaries are DBs, they may take advantage of the stretch under prior law</a:t>
            </a:r>
          </a:p>
          <a:p>
            <a:r>
              <a:rPr lang="en-US" b="1" dirty="0">
                <a:solidFill>
                  <a:srgbClr val="0000FF"/>
                </a:solidFill>
              </a:rPr>
              <a:t>Since the deadline for disclaiming is 9 months from the IRA owner’s death, this requires immediate attention</a:t>
            </a:r>
          </a:p>
          <a:p>
            <a:pPr marL="0" indent="0">
              <a:buNone/>
            </a:pPr>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29</a:t>
            </a:fld>
            <a:endParaRPr lang="en-US" dirty="0"/>
          </a:p>
        </p:txBody>
      </p:sp>
    </p:spTree>
    <p:extLst>
      <p:ext uri="{BB962C8B-B14F-4D97-AF65-F5344CB8AC3E}">
        <p14:creationId xmlns:p14="http://schemas.microsoft.com/office/powerpoint/2010/main" val="1599318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Bruce D. Steiner</a:t>
            </a:r>
          </a:p>
        </p:txBody>
      </p:sp>
      <p:sp>
        <p:nvSpPr>
          <p:cNvPr id="3" name="Text Placeholder 2"/>
          <p:cNvSpPr>
            <a:spLocks noGrp="1"/>
          </p:cNvSpPr>
          <p:nvPr>
            <p:ph type="body" idx="1"/>
          </p:nvPr>
        </p:nvSpPr>
        <p:spPr/>
        <p:txBody>
          <a:bodyPr>
            <a:normAutofit fontScale="70000" lnSpcReduction="20000"/>
          </a:bodyPr>
          <a:lstStyle/>
          <a:p>
            <a:pPr lvl="0"/>
            <a:r>
              <a:rPr lang="en-US" dirty="0"/>
              <a:t>Bruce Steiner has over 40 years of experience in the areas of taxation, estate planning, business succession planning and estate and trust administration.  </a:t>
            </a:r>
          </a:p>
          <a:p>
            <a:pPr lvl="0"/>
            <a:r>
              <a:rPr lang="en-US" dirty="0"/>
              <a:t>He is a frequent lecturer at continuing education programs across the country for bar associations, CPAs and other professionals. He is a commentator for Leimberg Information Services, Inc., is a member of the editorial advisory board of </a:t>
            </a:r>
            <a:r>
              <a:rPr lang="en-US" i="1" dirty="0"/>
              <a:t>Trusts &amp; Estates</a:t>
            </a:r>
            <a:r>
              <a:rPr lang="en-US" dirty="0"/>
              <a:t>, is a technical advisor for </a:t>
            </a:r>
            <a:r>
              <a:rPr lang="en-US" i="1" dirty="0"/>
              <a:t>Ed Slott’s IRA Advisor</a:t>
            </a:r>
            <a:r>
              <a:rPr lang="en-US" dirty="0"/>
              <a:t>, and has written numerous articles for </a:t>
            </a:r>
            <a:r>
              <a:rPr lang="en-US" i="1" dirty="0"/>
              <a:t>Estate Planning</a:t>
            </a:r>
            <a:r>
              <a:rPr lang="en-US" dirty="0"/>
              <a:t>, </a:t>
            </a:r>
            <a:r>
              <a:rPr lang="en-US" i="1" dirty="0"/>
              <a:t>BNA Tax Management’s Estates, Gifts &amp; Trusts Journal</a:t>
            </a:r>
            <a:r>
              <a:rPr lang="en-US" dirty="0"/>
              <a:t>, </a:t>
            </a:r>
            <a:r>
              <a:rPr lang="en-US" i="1" dirty="0"/>
              <a:t>Trusts &amp; Estates</a:t>
            </a:r>
            <a:r>
              <a:rPr lang="en-US" dirty="0"/>
              <a:t>, </a:t>
            </a:r>
            <a:r>
              <a:rPr lang="en-US" i="1" dirty="0"/>
              <a:t>Journal of Taxation</a:t>
            </a:r>
            <a:r>
              <a:rPr lang="en-US" dirty="0"/>
              <a:t>, </a:t>
            </a:r>
            <a:r>
              <a:rPr lang="en-US" i="1" dirty="0"/>
              <a:t>Probate &amp; Property</a:t>
            </a:r>
            <a:r>
              <a:rPr lang="en-US" dirty="0"/>
              <a:t>, </a:t>
            </a:r>
            <a:r>
              <a:rPr lang="en-US" i="1" dirty="0"/>
              <a:t>TAXES</a:t>
            </a:r>
            <a:r>
              <a:rPr lang="en-US" dirty="0"/>
              <a:t>, </a:t>
            </a:r>
            <a:r>
              <a:rPr lang="en-US" i="1" dirty="0"/>
              <a:t>CPA Journal</a:t>
            </a:r>
            <a:r>
              <a:rPr lang="en-US" dirty="0"/>
              <a:t>, </a:t>
            </a:r>
            <a:r>
              <a:rPr lang="en-US" i="1" dirty="0"/>
              <a:t>CLU Journal </a:t>
            </a:r>
            <a:r>
              <a:rPr lang="en-US" dirty="0"/>
              <a:t>and other professional journals. </a:t>
            </a:r>
          </a:p>
          <a:p>
            <a:pPr lvl="0"/>
            <a:r>
              <a:rPr lang="en-US" dirty="0"/>
              <a:t>Bruce has been quoted in various publications including </a:t>
            </a:r>
            <a:r>
              <a:rPr lang="en-US" i="1" dirty="0"/>
              <a:t>Forbes</a:t>
            </a:r>
            <a:r>
              <a:rPr lang="en-US" dirty="0"/>
              <a:t>, </a:t>
            </a:r>
            <a:r>
              <a:rPr lang="en-US" i="1" dirty="0"/>
              <a:t>The New York Times</a:t>
            </a:r>
            <a:r>
              <a:rPr lang="en-US" dirty="0"/>
              <a:t>, the </a:t>
            </a:r>
            <a:r>
              <a:rPr lang="en-US" i="1" dirty="0"/>
              <a:t>Wall Street Journal</a:t>
            </a:r>
            <a:r>
              <a:rPr lang="en-US" dirty="0"/>
              <a:t>, the </a:t>
            </a:r>
            <a:r>
              <a:rPr lang="en-US" i="1" dirty="0"/>
              <a:t>Daily Tax Report</a:t>
            </a:r>
            <a:r>
              <a:rPr lang="en-US" dirty="0"/>
              <a:t>, </a:t>
            </a:r>
            <a:r>
              <a:rPr lang="en-US" i="1" dirty="0"/>
              <a:t>Investment News</a:t>
            </a:r>
            <a:r>
              <a:rPr lang="en-US" dirty="0"/>
              <a:t>, </a:t>
            </a:r>
            <a:r>
              <a:rPr lang="en-US" i="1" dirty="0"/>
              <a:t>Lawyers Weekly</a:t>
            </a:r>
            <a:r>
              <a:rPr lang="en-US" dirty="0"/>
              <a:t>, </a:t>
            </a:r>
            <a:r>
              <a:rPr lang="en-US" i="1" dirty="0"/>
              <a:t>Bloomberg’s Wealth Manager</a:t>
            </a:r>
            <a:r>
              <a:rPr lang="en-US" dirty="0"/>
              <a:t>, </a:t>
            </a:r>
            <a:r>
              <a:rPr lang="en-US" i="1" dirty="0"/>
              <a:t>Financial Planning</a:t>
            </a:r>
            <a:r>
              <a:rPr lang="en-US" dirty="0"/>
              <a:t>, </a:t>
            </a:r>
            <a:r>
              <a:rPr lang="en-US" i="1" dirty="0"/>
              <a:t>Kiplinger’s Retirement Report</a:t>
            </a:r>
            <a:r>
              <a:rPr lang="en-US" dirty="0"/>
              <a:t>, </a:t>
            </a:r>
            <a:r>
              <a:rPr lang="en-US" i="1" dirty="0"/>
              <a:t>Newsday</a:t>
            </a:r>
            <a:r>
              <a:rPr lang="en-US" dirty="0"/>
              <a:t>, </a:t>
            </a:r>
            <a:r>
              <a:rPr lang="en-US" i="1" dirty="0"/>
              <a:t>New York Post</a:t>
            </a:r>
            <a:r>
              <a:rPr lang="en-US" dirty="0"/>
              <a:t>, </a:t>
            </a:r>
            <a:r>
              <a:rPr lang="en-US" i="1" dirty="0"/>
              <a:t>Naples Daily News</a:t>
            </a:r>
            <a:r>
              <a:rPr lang="en-US" dirty="0"/>
              <a:t>, </a:t>
            </a:r>
            <a:r>
              <a:rPr lang="en-US" i="1" dirty="0"/>
              <a:t>Individual Investor</a:t>
            </a:r>
            <a:r>
              <a:rPr lang="en-US" dirty="0"/>
              <a:t>, </a:t>
            </a:r>
            <a:r>
              <a:rPr lang="en-US" i="1" dirty="0"/>
              <a:t>Fox Business</a:t>
            </a:r>
            <a:r>
              <a:rPr lang="en-US" dirty="0"/>
              <a:t>, </a:t>
            </a:r>
            <a:r>
              <a:rPr lang="en-US" i="1" dirty="0"/>
              <a:t>CNBC, Reuters Money, TheStreet.com</a:t>
            </a:r>
            <a:r>
              <a:rPr lang="en-US" dirty="0"/>
              <a:t>, </a:t>
            </a:r>
            <a:r>
              <a:rPr lang="en-US" i="1" dirty="0"/>
              <a:t>Bloomberg, </a:t>
            </a:r>
            <a:r>
              <a:rPr lang="en-US" i="1" dirty="0" err="1"/>
              <a:t>Observador</a:t>
            </a:r>
            <a:r>
              <a:rPr lang="en-US" i="1" dirty="0"/>
              <a:t> </a:t>
            </a:r>
            <a:r>
              <a:rPr lang="en-US" dirty="0"/>
              <a:t>and </a:t>
            </a:r>
            <a:r>
              <a:rPr lang="en-US" i="1" dirty="0"/>
              <a:t>Dow Jones (formerly CBS) Market Watch</a:t>
            </a:r>
            <a:r>
              <a:rPr lang="en-US" dirty="0"/>
              <a:t>.  </a:t>
            </a:r>
          </a:p>
          <a:p>
            <a:pPr lvl="0"/>
            <a:r>
              <a:rPr lang="en-US" dirty="0"/>
              <a:t>Bruce has served on the professional advisory boards of several major charitable organizations and was named a New York Super Lawyer each year since 2010 and was selected to Best Lawyers in America each year since 2018.</a:t>
            </a:r>
          </a:p>
        </p:txBody>
      </p:sp>
      <p:sp>
        <p:nvSpPr>
          <p:cNvPr id="8" name="Slide Number Placeholder 7"/>
          <p:cNvSpPr>
            <a:spLocks noGrp="1"/>
          </p:cNvSpPr>
          <p:nvPr>
            <p:ph type="sldNum" sz="quarter" idx="12"/>
          </p:nvPr>
        </p:nvSpPr>
        <p:spPr/>
        <p:txBody>
          <a:bodyPr/>
          <a:lstStyle/>
          <a:p>
            <a:fld id="{E222EB1F-BECF-4004-B2A4-AE0D9CF2B439}" type="slidenum">
              <a:rPr lang="en-US" smtClean="0"/>
              <a:pPr/>
              <a:t>3</a:t>
            </a:fld>
            <a:endParaRPr lang="en-US" dirty="0"/>
          </a:p>
        </p:txBody>
      </p:sp>
    </p:spTree>
    <p:extLst>
      <p:ext uri="{BB962C8B-B14F-4D97-AF65-F5344CB8AC3E}">
        <p14:creationId xmlns:p14="http://schemas.microsoft.com/office/powerpoint/2010/main" val="2379655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make trusts the beneficiaries of retirement plans and IRAs</a:t>
            </a:r>
          </a:p>
        </p:txBody>
      </p:sp>
      <p:sp>
        <p:nvSpPr>
          <p:cNvPr id="3" name="Text Placeholder 2"/>
          <p:cNvSpPr>
            <a:spLocks noGrp="1"/>
          </p:cNvSpPr>
          <p:nvPr>
            <p:ph type="body" idx="1"/>
          </p:nvPr>
        </p:nvSpPr>
        <p:spPr/>
        <p:txBody>
          <a:bodyPr/>
          <a:lstStyle/>
          <a:p>
            <a:r>
              <a:rPr lang="en-US" dirty="0"/>
              <a:t>The same reasons for leaving other assets in trust apply to retirement benefits</a:t>
            </a:r>
          </a:p>
          <a:p>
            <a:r>
              <a:rPr lang="en-US" dirty="0"/>
              <a:t>Keeps the assets out of the beneficiaries’ estates for estate tax purposes</a:t>
            </a:r>
          </a:p>
          <a:p>
            <a:r>
              <a:rPr lang="en-US" dirty="0"/>
              <a:t>Provides increased protection against the beneficiaries’ creditors, predators and spouses</a:t>
            </a:r>
          </a:p>
        </p:txBody>
      </p:sp>
      <p:sp>
        <p:nvSpPr>
          <p:cNvPr id="4" name="Slide Number Placeholder 3"/>
          <p:cNvSpPr>
            <a:spLocks noGrp="1"/>
          </p:cNvSpPr>
          <p:nvPr>
            <p:ph type="sldNum" sz="quarter" idx="12"/>
          </p:nvPr>
        </p:nvSpPr>
        <p:spPr/>
        <p:txBody>
          <a:bodyPr/>
          <a:lstStyle/>
          <a:p>
            <a:fld id="{E222EB1F-BECF-4004-B2A4-AE0D9CF2B439}" type="slidenum">
              <a:rPr lang="en-US" smtClean="0"/>
              <a:t>30</a:t>
            </a:fld>
            <a:endParaRPr lang="en-US" dirty="0"/>
          </a:p>
        </p:txBody>
      </p:sp>
    </p:spTree>
    <p:extLst>
      <p:ext uri="{BB962C8B-B14F-4D97-AF65-F5344CB8AC3E}">
        <p14:creationId xmlns:p14="http://schemas.microsoft.com/office/powerpoint/2010/main" val="397750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Disadvantages of leaving retirement benefits in trust</a:t>
            </a:r>
          </a:p>
        </p:txBody>
      </p:sp>
      <p:sp>
        <p:nvSpPr>
          <p:cNvPr id="3" name="Text Placeholder 2"/>
          <p:cNvSpPr>
            <a:spLocks noGrp="1"/>
          </p:cNvSpPr>
          <p:nvPr>
            <p:ph type="body" idx="1"/>
          </p:nvPr>
        </p:nvSpPr>
        <p:spPr/>
        <p:txBody>
          <a:bodyPr/>
          <a:lstStyle/>
          <a:p>
            <a:r>
              <a:rPr lang="en-US" dirty="0"/>
              <a:t>Compressed income tax rates for trusts</a:t>
            </a:r>
          </a:p>
          <a:p>
            <a:r>
              <a:rPr lang="en-US" dirty="0"/>
              <a:t>Legal and accounting fees</a:t>
            </a:r>
          </a:p>
          <a:p>
            <a:r>
              <a:rPr lang="en-US" dirty="0"/>
              <a:t>Trustees’ commissions</a:t>
            </a:r>
          </a:p>
          <a:p>
            <a:r>
              <a:rPr lang="en-US" dirty="0"/>
              <a:t>Annual fiduciary income tax returns</a:t>
            </a:r>
          </a:p>
          <a:p>
            <a:r>
              <a:rPr lang="en-US" dirty="0"/>
              <a:t>Complexity</a:t>
            </a:r>
          </a:p>
          <a:p>
            <a:r>
              <a:rPr lang="en-US" dirty="0"/>
              <a:t>Need to find trustees.  Banks and trust companies may not want small trusts</a:t>
            </a:r>
          </a:p>
        </p:txBody>
      </p:sp>
      <p:sp>
        <p:nvSpPr>
          <p:cNvPr id="4" name="Slide Number Placeholder 3"/>
          <p:cNvSpPr>
            <a:spLocks noGrp="1"/>
          </p:cNvSpPr>
          <p:nvPr>
            <p:ph type="sldNum" sz="quarter" idx="12"/>
          </p:nvPr>
        </p:nvSpPr>
        <p:spPr/>
        <p:txBody>
          <a:bodyPr/>
          <a:lstStyle/>
          <a:p>
            <a:fld id="{E222EB1F-BECF-4004-B2A4-AE0D9CF2B439}" type="slidenum">
              <a:rPr lang="en-US" smtClean="0"/>
              <a:t>31</a:t>
            </a:fld>
            <a:endParaRPr lang="en-US" dirty="0"/>
          </a:p>
        </p:txBody>
      </p:sp>
    </p:spTree>
    <p:extLst>
      <p:ext uri="{BB962C8B-B14F-4D97-AF65-F5344CB8AC3E}">
        <p14:creationId xmlns:p14="http://schemas.microsoft.com/office/powerpoint/2010/main" val="2853270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Conduit trusts</a:t>
            </a:r>
          </a:p>
        </p:txBody>
      </p:sp>
      <p:sp>
        <p:nvSpPr>
          <p:cNvPr id="3" name="Text Placeholder 2"/>
          <p:cNvSpPr>
            <a:spLocks noGrp="1"/>
          </p:cNvSpPr>
          <p:nvPr>
            <p:ph type="body" idx="1"/>
          </p:nvPr>
        </p:nvSpPr>
        <p:spPr/>
        <p:txBody>
          <a:bodyPr>
            <a:normAutofit/>
          </a:bodyPr>
          <a:lstStyle/>
          <a:p>
            <a:r>
              <a:rPr lang="en-US" dirty="0"/>
              <a:t>An IRA trust may be a conduit trust</a:t>
            </a:r>
          </a:p>
          <a:p>
            <a:pPr lvl="1"/>
            <a:r>
              <a:rPr lang="en-US" dirty="0"/>
              <a:t>All of the distributions from the IRA must be paid out to the beneficiary on a current basis</a:t>
            </a:r>
          </a:p>
          <a:p>
            <a:pPr lvl="1"/>
            <a:r>
              <a:rPr lang="en-US" dirty="0"/>
              <a:t>Subsequent beneficiaries are disregarded</a:t>
            </a:r>
          </a:p>
          <a:p>
            <a:pPr lvl="1"/>
            <a:r>
              <a:rPr lang="en-US" dirty="0"/>
              <a:t>The spouse’s life expectancy is recalculated annually</a:t>
            </a:r>
          </a:p>
        </p:txBody>
      </p:sp>
      <p:sp>
        <p:nvSpPr>
          <p:cNvPr id="4" name="Slide Number Placeholder 3"/>
          <p:cNvSpPr>
            <a:spLocks noGrp="1"/>
          </p:cNvSpPr>
          <p:nvPr>
            <p:ph type="sldNum" sz="quarter" idx="12"/>
          </p:nvPr>
        </p:nvSpPr>
        <p:spPr/>
        <p:txBody>
          <a:bodyPr/>
          <a:lstStyle/>
          <a:p>
            <a:fld id="{E222EB1F-BECF-4004-B2A4-AE0D9CF2B439}" type="slidenum">
              <a:rPr lang="en-US" smtClean="0"/>
              <a:t>32</a:t>
            </a:fld>
            <a:endParaRPr lang="en-US" dirty="0"/>
          </a:p>
        </p:txBody>
      </p:sp>
    </p:spTree>
    <p:extLst>
      <p:ext uri="{BB962C8B-B14F-4D97-AF65-F5344CB8AC3E}">
        <p14:creationId xmlns:p14="http://schemas.microsoft.com/office/powerpoint/2010/main" val="10297885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Accumulation trusts</a:t>
            </a:r>
          </a:p>
        </p:txBody>
      </p:sp>
      <p:sp>
        <p:nvSpPr>
          <p:cNvPr id="3" name="Text Placeholder 2"/>
          <p:cNvSpPr>
            <a:spLocks noGrp="1"/>
          </p:cNvSpPr>
          <p:nvPr>
            <p:ph type="body" idx="1"/>
          </p:nvPr>
        </p:nvSpPr>
        <p:spPr/>
        <p:txBody>
          <a:bodyPr/>
          <a:lstStyle/>
          <a:p>
            <a:r>
              <a:rPr lang="en-US" dirty="0"/>
              <a:t>An IRA trust may be an accumulation trust</a:t>
            </a:r>
          </a:p>
          <a:p>
            <a:pPr lvl="1"/>
            <a:r>
              <a:rPr lang="en-US" dirty="0"/>
              <a:t>The trustees may accumulate the distributions from the IRA</a:t>
            </a:r>
          </a:p>
          <a:p>
            <a:pPr lvl="1"/>
            <a:r>
              <a:rPr lang="en-US" dirty="0"/>
              <a:t>Subsequent beneficiaries and permissible appointees are counted in determining the oldest beneficiary, and whether the trust qualified for the stretch</a:t>
            </a:r>
          </a:p>
          <a:p>
            <a:pPr lvl="1"/>
            <a:r>
              <a:rPr lang="en-US" dirty="0"/>
              <a:t>Except in the case of an eligible designated beneficiary (</a:t>
            </a:r>
            <a:r>
              <a:rPr lang="en-US" dirty="0" err="1"/>
              <a:t>EDB</a:t>
            </a:r>
            <a:r>
              <a:rPr lang="en-US" dirty="0"/>
              <a:t>), the oldest beneficiary no longer matters now that the 10-year rule applies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33</a:t>
            </a:fld>
            <a:endParaRPr lang="en-US" dirty="0"/>
          </a:p>
        </p:txBody>
      </p:sp>
    </p:spTree>
    <p:extLst>
      <p:ext uri="{BB962C8B-B14F-4D97-AF65-F5344CB8AC3E}">
        <p14:creationId xmlns:p14="http://schemas.microsoft.com/office/powerpoint/2010/main" val="13208659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Conduit trusts will be less common</a:t>
            </a:r>
          </a:p>
        </p:txBody>
      </p:sp>
      <p:sp>
        <p:nvSpPr>
          <p:cNvPr id="3" name="Text Placeholder 2"/>
          <p:cNvSpPr>
            <a:spLocks noGrp="1"/>
          </p:cNvSpPr>
          <p:nvPr>
            <p:ph type="body" idx="1"/>
          </p:nvPr>
        </p:nvSpPr>
        <p:spPr/>
        <p:txBody>
          <a:bodyPr/>
          <a:lstStyle/>
          <a:p>
            <a:pPr lvl="0"/>
            <a:r>
              <a:rPr lang="en-US" dirty="0"/>
              <a:t>Except for spouses, the principal disadvantage of the conduit trust is that it forces out all of the money, throwing it into the beneficiary’s estate, and exposing it to the beneficiary’s creditors and spouses</a:t>
            </a:r>
          </a:p>
          <a:p>
            <a:pPr lvl="0"/>
            <a:r>
              <a:rPr lang="en-US" dirty="0"/>
              <a:t>An IRA owner may have been comfortable with this, since the required distributions were small in the early years</a:t>
            </a:r>
          </a:p>
          <a:p>
            <a:pPr lvl="1"/>
            <a:r>
              <a:rPr lang="en-US" dirty="0"/>
              <a:t>Of course, the distributions got larger as the years passed until the distributions ended</a:t>
            </a:r>
          </a:p>
          <a:p>
            <a:pPr lvl="0"/>
            <a:r>
              <a:rPr lang="en-US" dirty="0"/>
              <a:t>However, an IRA owner might not be comfortable with having all of the IRA proceeds distributed to the beneficiary outright at the end of 10 years</a:t>
            </a:r>
          </a:p>
        </p:txBody>
      </p:sp>
      <p:sp>
        <p:nvSpPr>
          <p:cNvPr id="4" name="Slide Number Placeholder 3"/>
          <p:cNvSpPr>
            <a:spLocks noGrp="1"/>
          </p:cNvSpPr>
          <p:nvPr>
            <p:ph type="sldNum" sz="quarter" idx="12"/>
          </p:nvPr>
        </p:nvSpPr>
        <p:spPr/>
        <p:txBody>
          <a:bodyPr/>
          <a:lstStyle/>
          <a:p>
            <a:fld id="{E222EB1F-BECF-4004-B2A4-AE0D9CF2B439}" type="slidenum">
              <a:rPr lang="en-US" smtClean="0"/>
              <a:t>34</a:t>
            </a:fld>
            <a:endParaRPr lang="en-US" dirty="0"/>
          </a:p>
        </p:txBody>
      </p:sp>
    </p:spTree>
    <p:extLst>
      <p:ext uri="{BB962C8B-B14F-4D97-AF65-F5344CB8AC3E}">
        <p14:creationId xmlns:p14="http://schemas.microsoft.com/office/powerpoint/2010/main" val="1859225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Modifying conduit trusts created by IRA owners dying after 2019</a:t>
            </a:r>
          </a:p>
        </p:txBody>
      </p:sp>
      <p:sp>
        <p:nvSpPr>
          <p:cNvPr id="3" name="Text Placeholder 2"/>
          <p:cNvSpPr>
            <a:spLocks noGrp="1"/>
          </p:cNvSpPr>
          <p:nvPr>
            <p:ph type="body" idx="1"/>
          </p:nvPr>
        </p:nvSpPr>
        <p:spPr/>
        <p:txBody>
          <a:bodyPr>
            <a:normAutofit/>
          </a:bodyPr>
          <a:lstStyle/>
          <a:p>
            <a:pPr lvl="0"/>
            <a:r>
              <a:rPr lang="en-US" dirty="0"/>
              <a:t>Judicial modification is available in Uniform Trust Code states for changed circumstances, or to accomplish the settlor’s tax objectives</a:t>
            </a:r>
          </a:p>
          <a:p>
            <a:pPr lvl="0"/>
            <a:r>
              <a:rPr lang="en-US" dirty="0" err="1"/>
              <a:t>Nonjudicial</a:t>
            </a:r>
            <a:r>
              <a:rPr lang="en-US" dirty="0"/>
              <a:t> settlement is available in Uniform Trust Code states by agreement of the interested parties</a:t>
            </a:r>
          </a:p>
        </p:txBody>
      </p:sp>
      <p:sp>
        <p:nvSpPr>
          <p:cNvPr id="7" name="Slide Number Placeholder 6"/>
          <p:cNvSpPr>
            <a:spLocks noGrp="1"/>
          </p:cNvSpPr>
          <p:nvPr>
            <p:ph type="sldNum" sz="quarter" idx="12"/>
          </p:nvPr>
        </p:nvSpPr>
        <p:spPr/>
        <p:txBody>
          <a:bodyPr/>
          <a:lstStyle/>
          <a:p>
            <a:fld id="{E222EB1F-BECF-4004-B2A4-AE0D9CF2B439}" type="slidenum">
              <a:rPr lang="en-US" smtClean="0"/>
              <a:pPr/>
              <a:t>35</a:t>
            </a:fld>
            <a:endParaRPr lang="en-US" dirty="0"/>
          </a:p>
        </p:txBody>
      </p:sp>
    </p:spTree>
    <p:extLst>
      <p:ext uri="{BB962C8B-B14F-4D97-AF65-F5344CB8AC3E}">
        <p14:creationId xmlns:p14="http://schemas.microsoft.com/office/powerpoint/2010/main" val="35842947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Reforming conduit trusts created by IRA owners dying after 2019</a:t>
            </a:r>
          </a:p>
        </p:txBody>
      </p:sp>
      <p:sp>
        <p:nvSpPr>
          <p:cNvPr id="3" name="Text Placeholder 2"/>
          <p:cNvSpPr>
            <a:spLocks noGrp="1"/>
          </p:cNvSpPr>
          <p:nvPr>
            <p:ph type="body" idx="1"/>
          </p:nvPr>
        </p:nvSpPr>
        <p:spPr/>
        <p:txBody>
          <a:bodyPr/>
          <a:lstStyle/>
          <a:p>
            <a:r>
              <a:rPr lang="en-US" dirty="0"/>
              <a:t>The IRS approved reformations in </a:t>
            </a:r>
            <a:r>
              <a:rPr lang="en-US" dirty="0" err="1"/>
              <a:t>PLRs</a:t>
            </a:r>
            <a:r>
              <a:rPr lang="en-US" dirty="0"/>
              <a:t> 200620026 and 200235038 through 200235041</a:t>
            </a:r>
          </a:p>
          <a:p>
            <a:r>
              <a:rPr lang="en-US" dirty="0"/>
              <a:t>However, the IRS did not approve reformation to eliminate charitable beneficiaries in </a:t>
            </a:r>
            <a:r>
              <a:rPr lang="en-US" dirty="0" err="1"/>
              <a:t>PLR</a:t>
            </a:r>
            <a:r>
              <a:rPr lang="en-US" dirty="0"/>
              <a:t> 201021038</a:t>
            </a:r>
          </a:p>
          <a:p>
            <a:r>
              <a:rPr lang="en-US" dirty="0"/>
              <a:t>Perhaps one could reform a conduit trust to provide for distributions equal to what the distributions would have been under prior law (based on the beneficiary’s life expectancy).</a:t>
            </a:r>
          </a:p>
          <a:p>
            <a:r>
              <a:rPr lang="en-US" dirty="0"/>
              <a:t>The IRS might approve such a reformation since it doesn’t eliminate any beneficiaries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36</a:t>
            </a:fld>
            <a:endParaRPr lang="en-US" dirty="0"/>
          </a:p>
        </p:txBody>
      </p:sp>
    </p:spTree>
    <p:extLst>
      <p:ext uri="{BB962C8B-B14F-4D97-AF65-F5344CB8AC3E}">
        <p14:creationId xmlns:p14="http://schemas.microsoft.com/office/powerpoint/2010/main" val="9128120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Issues with modifying or reforming trusts</a:t>
            </a:r>
          </a:p>
        </p:txBody>
      </p:sp>
      <p:sp>
        <p:nvSpPr>
          <p:cNvPr id="3" name="Text Placeholder 2"/>
          <p:cNvSpPr>
            <a:spLocks noGrp="1"/>
          </p:cNvSpPr>
          <p:nvPr>
            <p:ph type="body" idx="1"/>
          </p:nvPr>
        </p:nvSpPr>
        <p:spPr/>
        <p:txBody>
          <a:bodyPr/>
          <a:lstStyle/>
          <a:p>
            <a:r>
              <a:rPr lang="en-US" dirty="0"/>
              <a:t>If modified, would the trust qualify for the stretch?</a:t>
            </a:r>
          </a:p>
          <a:p>
            <a:r>
              <a:rPr lang="en-US" dirty="0"/>
              <a:t>Under prior law, the trust couldn’t have any beneficiaries older than the measuring life</a:t>
            </a:r>
          </a:p>
          <a:p>
            <a:r>
              <a:rPr lang="en-US" dirty="0"/>
              <a:t>An accumulation trust can’t have any beneficiaries other than individuals or other trusts subject to the same restrictions</a:t>
            </a:r>
          </a:p>
          <a:p>
            <a:r>
              <a:rPr lang="en-US" dirty="0"/>
              <a:t>The recent rulings on reformations don’t allow reformation to eliminate beneficiaries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37</a:t>
            </a:fld>
            <a:endParaRPr lang="en-US" dirty="0"/>
          </a:p>
        </p:txBody>
      </p:sp>
    </p:spTree>
    <p:extLst>
      <p:ext uri="{BB962C8B-B14F-4D97-AF65-F5344CB8AC3E}">
        <p14:creationId xmlns:p14="http://schemas.microsoft.com/office/powerpoint/2010/main" val="19581649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 to the 10-year rule for </a:t>
            </a:r>
            <a:r>
              <a:rPr lang="en-US" dirty="0" err="1"/>
              <a:t>EDBs</a:t>
            </a:r>
            <a:endParaRPr lang="en-US" dirty="0"/>
          </a:p>
        </p:txBody>
      </p:sp>
      <p:sp>
        <p:nvSpPr>
          <p:cNvPr id="3" name="Text Placeholder 2"/>
          <p:cNvSpPr>
            <a:spLocks noGrp="1"/>
          </p:cNvSpPr>
          <p:nvPr>
            <p:ph type="body" idx="1"/>
          </p:nvPr>
        </p:nvSpPr>
        <p:spPr/>
        <p:txBody>
          <a:bodyPr/>
          <a:lstStyle/>
          <a:p>
            <a:r>
              <a:rPr lang="en-US" dirty="0"/>
              <a:t>An eligible designated beneficiary (</a:t>
            </a:r>
            <a:r>
              <a:rPr lang="en-US" dirty="0" err="1"/>
              <a:t>EDB</a:t>
            </a:r>
            <a:r>
              <a:rPr lang="en-US" dirty="0"/>
              <a:t>) is not subject to the 10-year rule</a:t>
            </a:r>
          </a:p>
          <a:p>
            <a:pPr lvl="1"/>
            <a:r>
              <a:rPr lang="en-US" dirty="0"/>
              <a:t>Spouses</a:t>
            </a:r>
          </a:p>
          <a:p>
            <a:pPr lvl="1"/>
            <a:r>
              <a:rPr lang="en-US" dirty="0"/>
              <a:t>Minor children (but not other minors)</a:t>
            </a:r>
          </a:p>
          <a:p>
            <a:pPr lvl="1"/>
            <a:r>
              <a:rPr lang="en-US" dirty="0"/>
              <a:t>A disabled or chronically ill person</a:t>
            </a:r>
          </a:p>
          <a:p>
            <a:pPr lvl="1"/>
            <a:r>
              <a:rPr lang="en-US" dirty="0"/>
              <a:t>A person not more than 10 years younger than the IRA owner</a:t>
            </a:r>
          </a:p>
          <a:p>
            <a:r>
              <a:rPr lang="en-US" dirty="0"/>
              <a:t>Upon the death of an </a:t>
            </a:r>
            <a:r>
              <a:rPr lang="en-US" dirty="0" err="1"/>
              <a:t>EDB</a:t>
            </a:r>
            <a:r>
              <a:rPr lang="en-US" dirty="0"/>
              <a:t>, the remaining balance must be distributed within 10 years</a:t>
            </a:r>
          </a:p>
          <a:p>
            <a:r>
              <a:rPr lang="en-US" dirty="0"/>
              <a:t>When a minor reaches majority, any remaining balance must be distributed within 10 years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38</a:t>
            </a:fld>
            <a:endParaRPr lang="en-US" dirty="0"/>
          </a:p>
        </p:txBody>
      </p:sp>
    </p:spTree>
    <p:extLst>
      <p:ext uri="{BB962C8B-B14F-4D97-AF65-F5344CB8AC3E}">
        <p14:creationId xmlns:p14="http://schemas.microsoft.com/office/powerpoint/2010/main" val="514639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disabled?</a:t>
            </a:r>
          </a:p>
        </p:txBody>
      </p:sp>
      <p:sp>
        <p:nvSpPr>
          <p:cNvPr id="3" name="Text Placeholder 2"/>
          <p:cNvSpPr>
            <a:spLocks noGrp="1"/>
          </p:cNvSpPr>
          <p:nvPr>
            <p:ph type="body" idx="1"/>
          </p:nvPr>
        </p:nvSpPr>
        <p:spPr/>
        <p:txBody>
          <a:bodyPr/>
          <a:lstStyle/>
          <a:p>
            <a:r>
              <a:rPr lang="en-US" dirty="0"/>
              <a:t>A person who is disabled within the meaning of Section 72(m)(7) is an </a:t>
            </a:r>
            <a:r>
              <a:rPr lang="en-US" dirty="0" err="1"/>
              <a:t>EDB</a:t>
            </a:r>
            <a:r>
              <a:rPr lang="en-US" dirty="0"/>
              <a:t>.  Section 401(a)(9)(E)(ii)(III) </a:t>
            </a:r>
          </a:p>
          <a:p>
            <a:r>
              <a:rPr lang="en-US" dirty="0"/>
              <a:t>Section 72(m)(7) says that a person is disabled if </a:t>
            </a:r>
          </a:p>
          <a:p>
            <a:pPr marL="274320" lvl="1" indent="0">
              <a:buNone/>
            </a:pPr>
            <a:r>
              <a:rPr lang="en-US" dirty="0"/>
              <a:t>“he is unable to engage in any substantial gainful activity by reason of any medically determinable physical or mental impairment which can be expected to result in death or to be of long-continued and indefinite duration.  An individual shall not be considered to be disabled unless he furnishes proof of the existence thereof in such form and manner as the Secretary may require.”</a:t>
            </a:r>
          </a:p>
        </p:txBody>
      </p:sp>
      <p:sp>
        <p:nvSpPr>
          <p:cNvPr id="4" name="Slide Number Placeholder 3"/>
          <p:cNvSpPr>
            <a:spLocks noGrp="1"/>
          </p:cNvSpPr>
          <p:nvPr>
            <p:ph type="sldNum" sz="quarter" idx="12"/>
          </p:nvPr>
        </p:nvSpPr>
        <p:spPr/>
        <p:txBody>
          <a:bodyPr/>
          <a:lstStyle/>
          <a:p>
            <a:fld id="{E222EB1F-BECF-4004-B2A4-AE0D9CF2B439}" type="slidenum">
              <a:rPr lang="en-US" smtClean="0"/>
              <a:t>39</a:t>
            </a:fld>
            <a:endParaRPr lang="en-US" dirty="0"/>
          </a:p>
        </p:txBody>
      </p:sp>
    </p:spTree>
    <p:extLst>
      <p:ext uri="{BB962C8B-B14F-4D97-AF65-F5344CB8AC3E}">
        <p14:creationId xmlns:p14="http://schemas.microsoft.com/office/powerpoint/2010/main" val="1102432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IRAs</a:t>
            </a:r>
          </a:p>
        </p:txBody>
      </p:sp>
      <p:sp>
        <p:nvSpPr>
          <p:cNvPr id="3" name="Text Placeholder 2"/>
          <p:cNvSpPr>
            <a:spLocks noGrp="1"/>
          </p:cNvSpPr>
          <p:nvPr>
            <p:ph type="body" idx="1"/>
          </p:nvPr>
        </p:nvSpPr>
        <p:spPr/>
        <p:txBody>
          <a:bodyPr/>
          <a:lstStyle/>
          <a:p>
            <a:pPr lvl="0"/>
            <a:r>
              <a:rPr lang="en-US" dirty="0"/>
              <a:t>Contributions are deductible, subject to limitations</a:t>
            </a:r>
          </a:p>
          <a:p>
            <a:pPr lvl="0"/>
            <a:r>
              <a:rPr lang="en-US" dirty="0"/>
              <a:t>Nondeductible contributions produce basis</a:t>
            </a:r>
          </a:p>
          <a:p>
            <a:pPr lvl="0"/>
            <a:r>
              <a:rPr lang="en-US" dirty="0"/>
              <a:t>Income and gains in the IRA are generally not taxable</a:t>
            </a:r>
          </a:p>
          <a:p>
            <a:pPr lvl="0"/>
            <a:r>
              <a:rPr lang="en-US" dirty="0"/>
              <a:t>Distributions are generally taxable</a:t>
            </a:r>
          </a:p>
          <a:p>
            <a:pPr lvl="0"/>
            <a:r>
              <a:rPr lang="en-US" dirty="0"/>
              <a:t>There are limits on contributions.  Excess contributions are subject to excise taxes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4</a:t>
            </a:fld>
            <a:endParaRPr lang="en-US" dirty="0"/>
          </a:p>
        </p:txBody>
      </p:sp>
    </p:spTree>
    <p:extLst>
      <p:ext uri="{BB962C8B-B14F-4D97-AF65-F5344CB8AC3E}">
        <p14:creationId xmlns:p14="http://schemas.microsoft.com/office/powerpoint/2010/main" val="12393383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chronically ill?</a:t>
            </a:r>
          </a:p>
        </p:txBody>
      </p:sp>
      <p:sp>
        <p:nvSpPr>
          <p:cNvPr id="3" name="Text Placeholder 2"/>
          <p:cNvSpPr>
            <a:spLocks noGrp="1"/>
          </p:cNvSpPr>
          <p:nvPr>
            <p:ph type="body" idx="1"/>
          </p:nvPr>
        </p:nvSpPr>
        <p:spPr/>
        <p:txBody>
          <a:bodyPr/>
          <a:lstStyle/>
          <a:p>
            <a:r>
              <a:rPr lang="en-US" dirty="0"/>
              <a:t>A person who is chronically ill within the meaning of Section 7702B(c)(2) is an </a:t>
            </a:r>
            <a:r>
              <a:rPr lang="en-US" dirty="0" err="1"/>
              <a:t>EDB</a:t>
            </a:r>
            <a:r>
              <a:rPr lang="en-US" dirty="0"/>
              <a:t>.  Section 401(a)(9)(E)(ii)(IV)</a:t>
            </a:r>
          </a:p>
          <a:p>
            <a:r>
              <a:rPr lang="en-US" dirty="0"/>
              <a:t>Section 7702B(c)(2) deals with qualified long-term care insurance</a:t>
            </a:r>
          </a:p>
          <a:p>
            <a:r>
              <a:rPr lang="en-US" dirty="0"/>
              <a:t>In addition, the period of inability must be certified to be an indefinite one that is reasonably expected to be lengthy in nature </a:t>
            </a:r>
          </a:p>
        </p:txBody>
      </p:sp>
      <p:sp>
        <p:nvSpPr>
          <p:cNvPr id="4" name="Slide Number Placeholder 3"/>
          <p:cNvSpPr>
            <a:spLocks noGrp="1"/>
          </p:cNvSpPr>
          <p:nvPr>
            <p:ph type="sldNum" sz="quarter" idx="12"/>
          </p:nvPr>
        </p:nvSpPr>
        <p:spPr/>
        <p:txBody>
          <a:bodyPr/>
          <a:lstStyle/>
          <a:p>
            <a:fld id="{E222EB1F-BECF-4004-B2A4-AE0D9CF2B439}" type="slidenum">
              <a:rPr lang="en-US" smtClean="0"/>
              <a:t>40</a:t>
            </a:fld>
            <a:endParaRPr lang="en-US" dirty="0"/>
          </a:p>
        </p:txBody>
      </p:sp>
    </p:spTree>
    <p:extLst>
      <p:ext uri="{BB962C8B-B14F-4D97-AF65-F5344CB8AC3E}">
        <p14:creationId xmlns:p14="http://schemas.microsoft.com/office/powerpoint/2010/main" val="37511392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does a minor reach majority?</a:t>
            </a:r>
          </a:p>
        </p:txBody>
      </p:sp>
      <p:sp>
        <p:nvSpPr>
          <p:cNvPr id="3" name="Text Placeholder 2"/>
          <p:cNvSpPr>
            <a:spLocks noGrp="1"/>
          </p:cNvSpPr>
          <p:nvPr>
            <p:ph type="body" idx="1"/>
          </p:nvPr>
        </p:nvSpPr>
        <p:spPr/>
        <p:txBody>
          <a:bodyPr/>
          <a:lstStyle/>
          <a:p>
            <a:r>
              <a:rPr lang="en-US" dirty="0"/>
              <a:t>A minor doesn’t reach majority until completion of a “specified course of education,” but not beyond age 26</a:t>
            </a:r>
          </a:p>
          <a:p>
            <a:r>
              <a:rPr lang="en-US" dirty="0"/>
              <a:t>We don’t know what constitutes a “specified course of education”</a:t>
            </a:r>
          </a:p>
          <a:p>
            <a:r>
              <a:rPr lang="en-US" dirty="0"/>
              <a:t>The term appears in Treas. Reg. 1.401(a)(9)-6 A-15, dealing with defined benefit plans, but without a definition</a:t>
            </a:r>
          </a:p>
          <a:p>
            <a:r>
              <a:rPr lang="en-US" dirty="0"/>
              <a:t>The maximum age of 26 limits the potential for abuse</a:t>
            </a:r>
          </a:p>
        </p:txBody>
      </p:sp>
      <p:sp>
        <p:nvSpPr>
          <p:cNvPr id="4" name="Slide Number Placeholder 3"/>
          <p:cNvSpPr>
            <a:spLocks noGrp="1"/>
          </p:cNvSpPr>
          <p:nvPr>
            <p:ph type="sldNum" sz="quarter" idx="12"/>
          </p:nvPr>
        </p:nvSpPr>
        <p:spPr/>
        <p:txBody>
          <a:bodyPr/>
          <a:lstStyle/>
          <a:p>
            <a:fld id="{E222EB1F-BECF-4004-B2A4-AE0D9CF2B439}" type="slidenum">
              <a:rPr lang="en-US" smtClean="0"/>
              <a:t>41</a:t>
            </a:fld>
            <a:endParaRPr lang="en-US" dirty="0"/>
          </a:p>
        </p:txBody>
      </p:sp>
    </p:spTree>
    <p:extLst>
      <p:ext uri="{BB962C8B-B14F-4D97-AF65-F5344CB8AC3E}">
        <p14:creationId xmlns:p14="http://schemas.microsoft.com/office/powerpoint/2010/main" val="42149285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Trusts for disabled and chronically ill </a:t>
            </a:r>
            <a:r>
              <a:rPr lang="en-US" dirty="0" err="1"/>
              <a:t>EDBs</a:t>
            </a:r>
            <a:endParaRPr lang="en-US" dirty="0"/>
          </a:p>
        </p:txBody>
      </p:sp>
      <p:sp>
        <p:nvSpPr>
          <p:cNvPr id="3" name="Text Placeholder 2"/>
          <p:cNvSpPr>
            <a:spLocks noGrp="1"/>
          </p:cNvSpPr>
          <p:nvPr>
            <p:ph type="body" idx="1"/>
          </p:nvPr>
        </p:nvSpPr>
        <p:spPr/>
        <p:txBody>
          <a:bodyPr>
            <a:normAutofit/>
          </a:bodyPr>
          <a:lstStyle/>
          <a:p>
            <a:r>
              <a:rPr lang="en-US" dirty="0"/>
              <a:t>A trust for the benefit of one or more disabled or chronically ill </a:t>
            </a:r>
            <a:r>
              <a:rPr lang="en-US" dirty="0" err="1"/>
              <a:t>EDBs</a:t>
            </a:r>
            <a:r>
              <a:rPr lang="en-US" dirty="0"/>
              <a:t> will qualify for the exception to the 10-year rule</a:t>
            </a:r>
          </a:p>
          <a:p>
            <a:r>
              <a:rPr lang="en-US" dirty="0"/>
              <a:t>No one other than a disabled or chronically ill person may be a current beneficiary until after the death of all of the disabled or chronically ill </a:t>
            </a:r>
            <a:r>
              <a:rPr lang="en-US" dirty="0" err="1"/>
              <a:t>EDBs</a:t>
            </a:r>
            <a:endParaRPr lang="en-US" dirty="0"/>
          </a:p>
          <a:p>
            <a:r>
              <a:rPr lang="en-US" dirty="0"/>
              <a:t>The remaining balance must be distributed within 10 years after the death of the last disabled or chronically ill </a:t>
            </a:r>
            <a:r>
              <a:rPr lang="en-US" dirty="0" err="1"/>
              <a:t>EDB</a:t>
            </a:r>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42</a:t>
            </a:fld>
            <a:endParaRPr lang="en-US" dirty="0"/>
          </a:p>
        </p:txBody>
      </p:sp>
    </p:spTree>
    <p:extLst>
      <p:ext uri="{BB962C8B-B14F-4D97-AF65-F5344CB8AC3E}">
        <p14:creationId xmlns:p14="http://schemas.microsoft.com/office/powerpoint/2010/main" val="33071142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Subsequent beneficiaries of trusts for disabled or chronically ill </a:t>
            </a:r>
            <a:r>
              <a:rPr lang="en-US" dirty="0" err="1"/>
              <a:t>EDBs</a:t>
            </a:r>
            <a:endParaRPr lang="en-US" dirty="0"/>
          </a:p>
        </p:txBody>
      </p:sp>
      <p:sp>
        <p:nvSpPr>
          <p:cNvPr id="3" name="Text Placeholder 2"/>
          <p:cNvSpPr>
            <a:spLocks noGrp="1"/>
          </p:cNvSpPr>
          <p:nvPr>
            <p:ph type="body" idx="1"/>
          </p:nvPr>
        </p:nvSpPr>
        <p:spPr/>
        <p:txBody>
          <a:bodyPr/>
          <a:lstStyle/>
          <a:p>
            <a:r>
              <a:rPr lang="en-US" dirty="0"/>
              <a:t>Presumably the subsequent beneficiaries have to be individuals (or trusts for individuals)</a:t>
            </a:r>
          </a:p>
          <a:p>
            <a:r>
              <a:rPr lang="en-US" dirty="0"/>
              <a:t>Section 401(a)(9)(H)(iv)(II) says that the exception (the stretch) applies if no one other than a disabled or chronically ill person may receive anything until the death of all of the disabled or chronically ill beneficiaries</a:t>
            </a:r>
          </a:p>
          <a:p>
            <a:r>
              <a:rPr lang="en-US" dirty="0"/>
              <a:t>Section 401(a)(9)(H)(iv) then says that any beneficiary who is not disabled or chronically ill is treated as a beneficiary of the </a:t>
            </a:r>
            <a:r>
              <a:rPr lang="en-US" dirty="0" err="1"/>
              <a:t>EDB</a:t>
            </a:r>
            <a:r>
              <a:rPr lang="en-US" dirty="0"/>
              <a:t> upon the </a:t>
            </a:r>
            <a:r>
              <a:rPr lang="en-US" dirty="0" err="1"/>
              <a:t>EDB’s</a:t>
            </a:r>
            <a:r>
              <a:rPr lang="en-US" dirty="0"/>
              <a:t> death</a:t>
            </a:r>
          </a:p>
        </p:txBody>
      </p:sp>
      <p:sp>
        <p:nvSpPr>
          <p:cNvPr id="4" name="Slide Number Placeholder 3"/>
          <p:cNvSpPr>
            <a:spLocks noGrp="1"/>
          </p:cNvSpPr>
          <p:nvPr>
            <p:ph type="sldNum" sz="quarter" idx="12"/>
          </p:nvPr>
        </p:nvSpPr>
        <p:spPr/>
        <p:txBody>
          <a:bodyPr/>
          <a:lstStyle/>
          <a:p>
            <a:fld id="{E222EB1F-BECF-4004-B2A4-AE0D9CF2B439}" type="slidenum">
              <a:rPr lang="en-US" smtClean="0"/>
              <a:t>43</a:t>
            </a:fld>
            <a:endParaRPr lang="en-US" dirty="0"/>
          </a:p>
        </p:txBody>
      </p:sp>
    </p:spTree>
    <p:extLst>
      <p:ext uri="{BB962C8B-B14F-4D97-AF65-F5344CB8AC3E}">
        <p14:creationId xmlns:p14="http://schemas.microsoft.com/office/powerpoint/2010/main" val="12043692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Qualified disability trust</a:t>
            </a:r>
          </a:p>
        </p:txBody>
      </p:sp>
      <p:sp>
        <p:nvSpPr>
          <p:cNvPr id="3" name="Text Placeholder 2"/>
          <p:cNvSpPr>
            <a:spLocks noGrp="1"/>
          </p:cNvSpPr>
          <p:nvPr>
            <p:ph type="body" idx="1"/>
          </p:nvPr>
        </p:nvSpPr>
        <p:spPr/>
        <p:txBody>
          <a:bodyPr/>
          <a:lstStyle/>
          <a:p>
            <a:r>
              <a:rPr lang="en-US" dirty="0"/>
              <a:t>Under Section 642(b)(2)(C), a qualified disability trust (</a:t>
            </a:r>
            <a:r>
              <a:rPr lang="en-US" dirty="0" err="1"/>
              <a:t>QDT</a:t>
            </a:r>
            <a:r>
              <a:rPr lang="en-US" dirty="0"/>
              <a:t>) gets the same personal exemption as an individual (but for the Tax Cuts and Jobs Act) rather than a $100 exemption</a:t>
            </a:r>
          </a:p>
          <a:p>
            <a:r>
              <a:rPr lang="en-US" dirty="0"/>
              <a:t>A </a:t>
            </a:r>
            <a:r>
              <a:rPr lang="en-US" dirty="0" err="1"/>
              <a:t>QDT</a:t>
            </a:r>
            <a:r>
              <a:rPr lang="en-US" dirty="0"/>
              <a:t> is a trust established solely for a person under 65 who is disabled for Social Security purposes</a:t>
            </a:r>
          </a:p>
          <a:p>
            <a:r>
              <a:rPr lang="en-US" dirty="0"/>
              <a:t>Trusts for disabled and chronically ill persons that qualify for the stretch should qualify as </a:t>
            </a:r>
            <a:r>
              <a:rPr lang="en-US" dirty="0" err="1"/>
              <a:t>QDTs</a:t>
            </a:r>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44</a:t>
            </a:fld>
            <a:endParaRPr lang="en-US" dirty="0"/>
          </a:p>
        </p:txBody>
      </p:sp>
    </p:spTree>
    <p:extLst>
      <p:ext uri="{BB962C8B-B14F-4D97-AF65-F5344CB8AC3E}">
        <p14:creationId xmlns:p14="http://schemas.microsoft.com/office/powerpoint/2010/main" val="26870316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Conduit trusts for spouses</a:t>
            </a:r>
          </a:p>
        </p:txBody>
      </p:sp>
      <p:sp>
        <p:nvSpPr>
          <p:cNvPr id="3" name="Text Placeholder 2"/>
          <p:cNvSpPr>
            <a:spLocks noGrp="1"/>
          </p:cNvSpPr>
          <p:nvPr>
            <p:ph type="body" idx="1"/>
          </p:nvPr>
        </p:nvSpPr>
        <p:spPr/>
        <p:txBody>
          <a:bodyPr>
            <a:normAutofit/>
          </a:bodyPr>
          <a:lstStyle/>
          <a:p>
            <a:r>
              <a:rPr lang="en-US" dirty="0"/>
              <a:t>A conduit trust for the spouse should qualify for the stretch during the spouse’s lifetime, subject to the 10-year rule upon the spouse’s death</a:t>
            </a:r>
          </a:p>
          <a:p>
            <a:r>
              <a:rPr lang="en-US" dirty="0"/>
              <a:t>Anyone may be a subsequent beneficiary</a:t>
            </a:r>
          </a:p>
          <a:p>
            <a:r>
              <a:rPr lang="en-US" dirty="0"/>
              <a:t>The spouse’s life expectancy is recalculated annually</a:t>
            </a:r>
          </a:p>
          <a:p>
            <a:r>
              <a:rPr lang="en-US" dirty="0"/>
              <a:t>The lost opportunity of the spousal rollover is reduced because the stretch will generally be limited to 10 years after the spouse’s death.  </a:t>
            </a:r>
          </a:p>
          <a:p>
            <a:r>
              <a:rPr lang="en-US" dirty="0"/>
              <a:t>There may be more conduit trusts for spouses</a:t>
            </a:r>
          </a:p>
          <a:p>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pPr/>
              <a:t>45</a:t>
            </a:fld>
            <a:endParaRPr lang="en-US" dirty="0"/>
          </a:p>
        </p:txBody>
      </p:sp>
    </p:spTree>
    <p:extLst>
      <p:ext uri="{BB962C8B-B14F-4D97-AF65-F5344CB8AC3E}">
        <p14:creationId xmlns:p14="http://schemas.microsoft.com/office/powerpoint/2010/main" val="37354926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Conduit trusts for persons not more than 10 years younger</a:t>
            </a:r>
          </a:p>
        </p:txBody>
      </p:sp>
      <p:sp>
        <p:nvSpPr>
          <p:cNvPr id="3" name="Text Placeholder 2"/>
          <p:cNvSpPr>
            <a:spLocks noGrp="1"/>
          </p:cNvSpPr>
          <p:nvPr>
            <p:ph type="body" idx="1"/>
          </p:nvPr>
        </p:nvSpPr>
        <p:spPr/>
        <p:txBody>
          <a:bodyPr/>
          <a:lstStyle/>
          <a:p>
            <a:r>
              <a:rPr lang="en-US" dirty="0"/>
              <a:t>A conduit trust for a person not more than 10 years younger should qualify for the stretch during the beneficiary’s lifetime, subject to the 10-year rule upon the beneficiary’s death</a:t>
            </a:r>
          </a:p>
          <a:p>
            <a:r>
              <a:rPr lang="en-US" dirty="0"/>
              <a:t>Anyone may be a subsequent beneficiary</a:t>
            </a:r>
          </a:p>
        </p:txBody>
      </p:sp>
      <p:sp>
        <p:nvSpPr>
          <p:cNvPr id="4" name="Slide Number Placeholder 3"/>
          <p:cNvSpPr>
            <a:spLocks noGrp="1"/>
          </p:cNvSpPr>
          <p:nvPr>
            <p:ph type="sldNum" sz="quarter" idx="12"/>
          </p:nvPr>
        </p:nvSpPr>
        <p:spPr/>
        <p:txBody>
          <a:bodyPr/>
          <a:lstStyle/>
          <a:p>
            <a:fld id="{E222EB1F-BECF-4004-B2A4-AE0D9CF2B439}" type="slidenum">
              <a:rPr lang="en-US" smtClean="0"/>
              <a:t>46</a:t>
            </a:fld>
            <a:endParaRPr lang="en-US" dirty="0"/>
          </a:p>
        </p:txBody>
      </p:sp>
    </p:spTree>
    <p:extLst>
      <p:ext uri="{BB962C8B-B14F-4D97-AF65-F5344CB8AC3E}">
        <p14:creationId xmlns:p14="http://schemas.microsoft.com/office/powerpoint/2010/main" val="2829814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Conduit trusts for minor children</a:t>
            </a:r>
          </a:p>
        </p:txBody>
      </p:sp>
      <p:sp>
        <p:nvSpPr>
          <p:cNvPr id="3" name="Text Placeholder 2"/>
          <p:cNvSpPr>
            <a:spLocks noGrp="1"/>
          </p:cNvSpPr>
          <p:nvPr>
            <p:ph type="body" idx="1"/>
          </p:nvPr>
        </p:nvSpPr>
        <p:spPr/>
        <p:txBody>
          <a:bodyPr>
            <a:normAutofit/>
          </a:bodyPr>
          <a:lstStyle/>
          <a:p>
            <a:r>
              <a:rPr lang="en-US" dirty="0"/>
              <a:t>A conduit trust for a minor child should qualify for the stretch while the child is a minor.  </a:t>
            </a:r>
          </a:p>
          <a:p>
            <a:r>
              <a:rPr lang="en-US" dirty="0"/>
              <a:t>The distributions may be to a custodian under the Uniform Transfers to Minors Act if the beneficiary designation or state law so permits</a:t>
            </a:r>
          </a:p>
          <a:p>
            <a:r>
              <a:rPr lang="en-US" dirty="0"/>
              <a:t>The trust must take the remaining balance within 10 years from when the child reaches majority, and distribute it to the child</a:t>
            </a:r>
          </a:p>
          <a:p>
            <a:r>
              <a:rPr lang="en-US" dirty="0"/>
              <a:t>This will provides a longer stretch than an accumulation trust (which is limited to 10 years).  But it gives the child all of the assets 10 years after reaching majority</a:t>
            </a:r>
          </a:p>
        </p:txBody>
      </p:sp>
      <p:sp>
        <p:nvSpPr>
          <p:cNvPr id="4" name="Slide Number Placeholder 3"/>
          <p:cNvSpPr>
            <a:spLocks noGrp="1"/>
          </p:cNvSpPr>
          <p:nvPr>
            <p:ph type="sldNum" sz="quarter" idx="12"/>
          </p:nvPr>
        </p:nvSpPr>
        <p:spPr/>
        <p:txBody>
          <a:bodyPr/>
          <a:lstStyle/>
          <a:p>
            <a:fld id="{E222EB1F-BECF-4004-B2A4-AE0D9CF2B439}" type="slidenum">
              <a:rPr lang="en-US" smtClean="0"/>
              <a:t>47</a:t>
            </a:fld>
            <a:endParaRPr lang="en-US" dirty="0"/>
          </a:p>
        </p:txBody>
      </p:sp>
    </p:spTree>
    <p:extLst>
      <p:ext uri="{BB962C8B-B14F-4D97-AF65-F5344CB8AC3E}">
        <p14:creationId xmlns:p14="http://schemas.microsoft.com/office/powerpoint/2010/main" val="25656517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Charitable remainder trusts replicate the stretch</a:t>
            </a:r>
          </a:p>
        </p:txBody>
      </p:sp>
      <p:sp>
        <p:nvSpPr>
          <p:cNvPr id="3" name="Text Placeholder 2"/>
          <p:cNvSpPr>
            <a:spLocks noGrp="1"/>
          </p:cNvSpPr>
          <p:nvPr>
            <p:ph type="body" idx="1"/>
          </p:nvPr>
        </p:nvSpPr>
        <p:spPr/>
        <p:txBody>
          <a:bodyPr>
            <a:normAutofit fontScale="85000" lnSpcReduction="10000"/>
          </a:bodyPr>
          <a:lstStyle/>
          <a:p>
            <a:r>
              <a:rPr lang="en-US" dirty="0"/>
              <a:t>A charitable remainder trust (CRT) is a workaround to the elimination of the stretch</a:t>
            </a:r>
          </a:p>
          <a:p>
            <a:r>
              <a:rPr lang="en-US" dirty="0"/>
              <a:t>A CRT must distribute a percentage of the trust assets (at least 5%) to one or more individuals for life or up to 20 years</a:t>
            </a:r>
          </a:p>
          <a:p>
            <a:pPr marL="182880" lvl="1">
              <a:spcBef>
                <a:spcPts val="1200"/>
              </a:spcBef>
              <a:spcAft>
                <a:spcPts val="1200"/>
              </a:spcAft>
            </a:pPr>
            <a:r>
              <a:rPr lang="en-US" sz="2400" dirty="0"/>
              <a:t>Since a CRT is tax-exempt, it may take the entire IRA at once</a:t>
            </a:r>
          </a:p>
          <a:p>
            <a:pPr marL="182880" lvl="1">
              <a:spcBef>
                <a:spcPts val="1200"/>
              </a:spcBef>
              <a:spcAft>
                <a:spcPts val="1200"/>
              </a:spcAft>
            </a:pPr>
            <a:r>
              <a:rPr lang="en-US" sz="2400" dirty="0"/>
              <a:t>The effect is to replicate the stretch</a:t>
            </a:r>
          </a:p>
          <a:p>
            <a:pPr marL="182880" lvl="1">
              <a:spcBef>
                <a:spcPts val="1200"/>
              </a:spcBef>
              <a:spcAft>
                <a:spcPts val="1200"/>
              </a:spcAft>
            </a:pPr>
            <a:r>
              <a:rPr lang="en-US" sz="2400" dirty="0"/>
              <a:t>The benefit of the stretch may outweigh the loss of the remainder interest</a:t>
            </a:r>
          </a:p>
          <a:p>
            <a:pPr marL="182880" lvl="1">
              <a:spcBef>
                <a:spcPts val="1200"/>
              </a:spcBef>
              <a:spcAft>
                <a:spcPts val="1200"/>
              </a:spcAft>
            </a:pPr>
            <a:r>
              <a:rPr lang="en-US" sz="2400" dirty="0"/>
              <a:t>CRTs will be especially valuable for grandchildren</a:t>
            </a:r>
          </a:p>
          <a:p>
            <a:pPr marL="182880" lvl="1">
              <a:spcBef>
                <a:spcPts val="1200"/>
              </a:spcBef>
              <a:spcAft>
                <a:spcPts val="1200"/>
              </a:spcAft>
            </a:pPr>
            <a:r>
              <a:rPr lang="en-US" sz="2400" dirty="0"/>
              <a:t>The IRA owner may pick the charities, or permit the beneficiary to pick the charities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48</a:t>
            </a:fld>
            <a:endParaRPr lang="en-US" dirty="0"/>
          </a:p>
        </p:txBody>
      </p:sp>
    </p:spTree>
    <p:extLst>
      <p:ext uri="{BB962C8B-B14F-4D97-AF65-F5344CB8AC3E}">
        <p14:creationId xmlns:p14="http://schemas.microsoft.com/office/powerpoint/2010/main" val="21697151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is a CRT indicated</a:t>
            </a:r>
          </a:p>
        </p:txBody>
      </p:sp>
      <p:sp>
        <p:nvSpPr>
          <p:cNvPr id="3" name="Text Placeholder 2"/>
          <p:cNvSpPr>
            <a:spLocks noGrp="1"/>
          </p:cNvSpPr>
          <p:nvPr>
            <p:ph type="body" idx="1"/>
          </p:nvPr>
        </p:nvSpPr>
        <p:spPr/>
        <p:txBody>
          <a:bodyPr/>
          <a:lstStyle/>
          <a:p>
            <a:r>
              <a:rPr lang="en-US" dirty="0"/>
              <a:t>A young person (but old enough to have a CRT, presently at least age 27)</a:t>
            </a:r>
          </a:p>
          <a:p>
            <a:r>
              <a:rPr lang="en-US" dirty="0"/>
              <a:t>Someone who will need substantial distributions.  Otherwise you could have an accumulation trust</a:t>
            </a:r>
          </a:p>
          <a:p>
            <a:r>
              <a:rPr lang="en-US" dirty="0"/>
              <a:t>Someone who doesn’t expect to have a taxable estate</a:t>
            </a:r>
          </a:p>
          <a:p>
            <a:r>
              <a:rPr lang="en-US" dirty="0"/>
              <a:t>Someone with a low risk of creditors and divorcing spouses, or Medicaid</a:t>
            </a:r>
          </a:p>
          <a:p>
            <a:r>
              <a:rPr lang="en-US" dirty="0"/>
              <a:t>Where there are other assets available for one-off needs</a:t>
            </a:r>
          </a:p>
        </p:txBody>
      </p:sp>
      <p:sp>
        <p:nvSpPr>
          <p:cNvPr id="4" name="Slide Number Placeholder 3"/>
          <p:cNvSpPr>
            <a:spLocks noGrp="1"/>
          </p:cNvSpPr>
          <p:nvPr>
            <p:ph type="sldNum" sz="quarter" idx="12"/>
          </p:nvPr>
        </p:nvSpPr>
        <p:spPr/>
        <p:txBody>
          <a:bodyPr/>
          <a:lstStyle/>
          <a:p>
            <a:fld id="{E222EB1F-BECF-4004-B2A4-AE0D9CF2B439}" type="slidenum">
              <a:rPr lang="en-US" smtClean="0"/>
              <a:t>49</a:t>
            </a:fld>
            <a:endParaRPr lang="en-US" dirty="0"/>
          </a:p>
        </p:txBody>
      </p:sp>
    </p:spTree>
    <p:extLst>
      <p:ext uri="{BB962C8B-B14F-4D97-AF65-F5344CB8AC3E}">
        <p14:creationId xmlns:p14="http://schemas.microsoft.com/office/powerpoint/2010/main" val="328877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Roth IRAs</a:t>
            </a:r>
          </a:p>
        </p:txBody>
      </p:sp>
      <p:sp>
        <p:nvSpPr>
          <p:cNvPr id="3" name="Text Placeholder 2"/>
          <p:cNvSpPr>
            <a:spLocks noGrp="1"/>
          </p:cNvSpPr>
          <p:nvPr>
            <p:ph type="body" idx="1"/>
          </p:nvPr>
        </p:nvSpPr>
        <p:spPr/>
        <p:txBody>
          <a:bodyPr/>
          <a:lstStyle/>
          <a:p>
            <a:r>
              <a:rPr lang="en-US" dirty="0"/>
              <a:t>Contributions are not deductible</a:t>
            </a:r>
          </a:p>
          <a:p>
            <a:pPr lvl="0"/>
            <a:r>
              <a:rPr lang="en-US" dirty="0"/>
              <a:t>Income and gains in the IRA are generally not taxable</a:t>
            </a:r>
          </a:p>
          <a:p>
            <a:r>
              <a:rPr lang="en-US" dirty="0"/>
              <a:t>Distributions are generally not taxable</a:t>
            </a:r>
          </a:p>
          <a:p>
            <a:r>
              <a:rPr lang="en-US" dirty="0"/>
              <a:t>There are limits on contributions, and on eligibility to contribute.  Excess contributions are subject to excise taxes</a:t>
            </a:r>
          </a:p>
        </p:txBody>
      </p:sp>
      <p:sp>
        <p:nvSpPr>
          <p:cNvPr id="4" name="Slide Number Placeholder 3"/>
          <p:cNvSpPr>
            <a:spLocks noGrp="1"/>
          </p:cNvSpPr>
          <p:nvPr>
            <p:ph type="sldNum" sz="quarter" idx="12"/>
          </p:nvPr>
        </p:nvSpPr>
        <p:spPr/>
        <p:txBody>
          <a:bodyPr/>
          <a:lstStyle/>
          <a:p>
            <a:fld id="{E222EB1F-BECF-4004-B2A4-AE0D9CF2B439}" type="slidenum">
              <a:rPr lang="en-US" smtClean="0"/>
              <a:t>5</a:t>
            </a:fld>
            <a:endParaRPr lang="en-US" dirty="0"/>
          </a:p>
        </p:txBody>
      </p:sp>
    </p:spTree>
    <p:extLst>
      <p:ext uri="{BB962C8B-B14F-4D97-AF65-F5344CB8AC3E}">
        <p14:creationId xmlns:p14="http://schemas.microsoft.com/office/powerpoint/2010/main" val="4480636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Taxation of CRT and beneficiaries</a:t>
            </a:r>
          </a:p>
        </p:txBody>
      </p:sp>
      <p:sp>
        <p:nvSpPr>
          <p:cNvPr id="3" name="Text Placeholder 2"/>
          <p:cNvSpPr>
            <a:spLocks noGrp="1"/>
          </p:cNvSpPr>
          <p:nvPr>
            <p:ph type="body" idx="1"/>
          </p:nvPr>
        </p:nvSpPr>
        <p:spPr/>
        <p:txBody>
          <a:bodyPr>
            <a:normAutofit lnSpcReduction="10000"/>
          </a:bodyPr>
          <a:lstStyle/>
          <a:p>
            <a:r>
              <a:rPr lang="en-US" dirty="0"/>
              <a:t>A CRT is tax-exempt, so it may take the entire IRA at once</a:t>
            </a:r>
          </a:p>
          <a:p>
            <a:r>
              <a:rPr lang="en-US" dirty="0"/>
              <a:t>The beneficiary is taxable on distributions on a worst in, first out basis</a:t>
            </a:r>
          </a:p>
          <a:p>
            <a:r>
              <a:rPr lang="en-US" dirty="0"/>
              <a:t>Distributions come first out of the CRTs current and accumulated ordinary income, then capital gains, then tax-exempt income, then principal</a:t>
            </a:r>
          </a:p>
          <a:p>
            <a:r>
              <a:rPr lang="en-US" dirty="0"/>
              <a:t>Within each category it’s also worst in, first out.  For example, interest before qualified dividends, and short-term capital gains before long-term capital gains</a:t>
            </a:r>
          </a:p>
          <a:p>
            <a:r>
              <a:rPr lang="en-US" dirty="0"/>
              <a:t>The first distributions will consist of the proceeds of the IRA</a:t>
            </a:r>
          </a:p>
        </p:txBody>
      </p:sp>
      <p:sp>
        <p:nvSpPr>
          <p:cNvPr id="4" name="Slide Number Placeholder 3"/>
          <p:cNvSpPr>
            <a:spLocks noGrp="1"/>
          </p:cNvSpPr>
          <p:nvPr>
            <p:ph type="sldNum" sz="quarter" idx="12"/>
          </p:nvPr>
        </p:nvSpPr>
        <p:spPr/>
        <p:txBody>
          <a:bodyPr/>
          <a:lstStyle/>
          <a:p>
            <a:fld id="{E222EB1F-BECF-4004-B2A4-AE0D9CF2B439}" type="slidenum">
              <a:rPr lang="en-US" smtClean="0"/>
              <a:t>50</a:t>
            </a:fld>
            <a:endParaRPr lang="en-US" dirty="0"/>
          </a:p>
        </p:txBody>
      </p:sp>
    </p:spTree>
    <p:extLst>
      <p:ext uri="{BB962C8B-B14F-4D97-AF65-F5344CB8AC3E}">
        <p14:creationId xmlns:p14="http://schemas.microsoft.com/office/powerpoint/2010/main" val="29408524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Investing the assets of a CRT</a:t>
            </a:r>
          </a:p>
        </p:txBody>
      </p:sp>
      <p:sp>
        <p:nvSpPr>
          <p:cNvPr id="3" name="Text Placeholder 2"/>
          <p:cNvSpPr>
            <a:spLocks noGrp="1"/>
          </p:cNvSpPr>
          <p:nvPr>
            <p:ph type="body" idx="1"/>
          </p:nvPr>
        </p:nvSpPr>
        <p:spPr/>
        <p:txBody>
          <a:bodyPr/>
          <a:lstStyle/>
          <a:p>
            <a:r>
              <a:rPr lang="en-US" dirty="0"/>
              <a:t>If the CRT invests in low cost, diversified stock index funds, that beneficiary will have little or no ordinary income after the CRT distributes an amount equal to the IRA proceeds</a:t>
            </a:r>
          </a:p>
          <a:p>
            <a:r>
              <a:rPr lang="en-US" dirty="0"/>
              <a:t>The trustees have to invest prudently, taking into account all of the relevant facts and circumstances</a:t>
            </a:r>
          </a:p>
          <a:p>
            <a:r>
              <a:rPr lang="en-US" dirty="0"/>
              <a:t>In a </a:t>
            </a:r>
            <a:r>
              <a:rPr lang="en-US" dirty="0" err="1"/>
              <a:t>unitrust</a:t>
            </a:r>
            <a:r>
              <a:rPr lang="en-US" dirty="0"/>
              <a:t>, there is no risk of running out of money.  If the value of the assets goes down, the distributions will go down</a:t>
            </a:r>
          </a:p>
        </p:txBody>
      </p:sp>
      <p:sp>
        <p:nvSpPr>
          <p:cNvPr id="4" name="Slide Number Placeholder 3"/>
          <p:cNvSpPr>
            <a:spLocks noGrp="1"/>
          </p:cNvSpPr>
          <p:nvPr>
            <p:ph type="sldNum" sz="quarter" idx="12"/>
          </p:nvPr>
        </p:nvSpPr>
        <p:spPr/>
        <p:txBody>
          <a:bodyPr/>
          <a:lstStyle/>
          <a:p>
            <a:fld id="{E222EB1F-BECF-4004-B2A4-AE0D9CF2B439}" type="slidenum">
              <a:rPr lang="en-US" smtClean="0"/>
              <a:t>51</a:t>
            </a:fld>
            <a:endParaRPr lang="en-US" dirty="0"/>
          </a:p>
        </p:txBody>
      </p:sp>
    </p:spTree>
    <p:extLst>
      <p:ext uri="{BB962C8B-B14F-4D97-AF65-F5344CB8AC3E}">
        <p14:creationId xmlns:p14="http://schemas.microsoft.com/office/powerpoint/2010/main" val="28945212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Tradeoffs with charitable remainder trusts</a:t>
            </a:r>
          </a:p>
        </p:txBody>
      </p:sp>
      <p:sp>
        <p:nvSpPr>
          <p:cNvPr id="3" name="Text Placeholder 2"/>
          <p:cNvSpPr>
            <a:spLocks noGrp="1"/>
          </p:cNvSpPr>
          <p:nvPr>
            <p:ph type="body" idx="1"/>
          </p:nvPr>
        </p:nvSpPr>
        <p:spPr/>
        <p:txBody>
          <a:bodyPr>
            <a:normAutofit/>
          </a:bodyPr>
          <a:lstStyle/>
          <a:p>
            <a:r>
              <a:rPr lang="en-US" dirty="0"/>
              <a:t>A CRT is inflexible</a:t>
            </a:r>
          </a:p>
          <a:p>
            <a:r>
              <a:rPr lang="en-US" dirty="0"/>
              <a:t>Except for special needs beneficiaries (Rev. Rul. 2002-20), the distributions must be outright.  </a:t>
            </a:r>
          </a:p>
          <a:p>
            <a:pPr lvl="1"/>
            <a:r>
              <a:rPr lang="en-US" dirty="0"/>
              <a:t>This throws the money into the beneficiary’s estate, and exposes it to the beneficiary’s creditors and spouses, and Medicaid</a:t>
            </a:r>
          </a:p>
          <a:p>
            <a:pPr lvl="1"/>
            <a:r>
              <a:rPr lang="en-US" dirty="0"/>
              <a:t>In this regard, a CRT is like a conduit trust</a:t>
            </a:r>
          </a:p>
          <a:p>
            <a:r>
              <a:rPr lang="en-US" dirty="0"/>
              <a:t>For CRTs created after June 18, 1997, the actuarial value of the charity’s remainder interest has to be at least 10% of the initial value</a:t>
            </a:r>
          </a:p>
          <a:p>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pPr/>
              <a:t>52</a:t>
            </a:fld>
            <a:endParaRPr lang="en-US" dirty="0"/>
          </a:p>
        </p:txBody>
      </p:sp>
    </p:spTree>
    <p:extLst>
      <p:ext uri="{BB962C8B-B14F-4D97-AF65-F5344CB8AC3E}">
        <p14:creationId xmlns:p14="http://schemas.microsoft.com/office/powerpoint/2010/main" val="629512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Effects of the 10% rule and the current Section 7520 rate</a:t>
            </a:r>
          </a:p>
        </p:txBody>
      </p:sp>
      <p:sp>
        <p:nvSpPr>
          <p:cNvPr id="3" name="Text Placeholder 2"/>
          <p:cNvSpPr>
            <a:spLocks noGrp="1"/>
          </p:cNvSpPr>
          <p:nvPr>
            <p:ph type="body" idx="1"/>
          </p:nvPr>
        </p:nvSpPr>
        <p:spPr/>
        <p:txBody>
          <a:bodyPr>
            <a:normAutofit/>
          </a:bodyPr>
          <a:lstStyle/>
          <a:p>
            <a:pPr lvl="0"/>
            <a:r>
              <a:rPr lang="en-US" dirty="0"/>
              <a:t>At the 2.2% Section 7520 rate in effect in </a:t>
            </a:r>
            <a:r>
              <a:rPr lang="en-US" dirty="0" err="1"/>
              <a:t>Febuary</a:t>
            </a:r>
            <a:r>
              <a:rPr lang="en-US" dirty="0"/>
              <a:t> 2020, it is not possible to create a </a:t>
            </a:r>
            <a:r>
              <a:rPr lang="en-US" dirty="0" err="1"/>
              <a:t>unitrust</a:t>
            </a:r>
            <a:r>
              <a:rPr lang="en-US" dirty="0"/>
              <a:t> for the life of a person under age 27</a:t>
            </a:r>
          </a:p>
          <a:p>
            <a:pPr lvl="0"/>
            <a:r>
              <a:rPr lang="en-US" dirty="0"/>
              <a:t>It’s also harder to create CRTs for multiple lives and satisfy the 10% rule</a:t>
            </a:r>
          </a:p>
          <a:p>
            <a:pPr lvl="0"/>
            <a:r>
              <a:rPr lang="en-US" dirty="0"/>
              <a:t>Example:  an IRA owner has two children, two years apart.  The youngest ages for which a </a:t>
            </a:r>
            <a:r>
              <a:rPr lang="en-US" dirty="0" err="1"/>
              <a:t>unitrust</a:t>
            </a:r>
            <a:r>
              <a:rPr lang="en-US" dirty="0"/>
              <a:t> would satisfy the 10% rule are 39 and 37.</a:t>
            </a:r>
          </a:p>
        </p:txBody>
      </p:sp>
      <p:sp>
        <p:nvSpPr>
          <p:cNvPr id="7" name="Slide Number Placeholder 6"/>
          <p:cNvSpPr>
            <a:spLocks noGrp="1"/>
          </p:cNvSpPr>
          <p:nvPr>
            <p:ph type="sldNum" sz="quarter" idx="12"/>
          </p:nvPr>
        </p:nvSpPr>
        <p:spPr/>
        <p:txBody>
          <a:bodyPr/>
          <a:lstStyle/>
          <a:p>
            <a:fld id="{E222EB1F-BECF-4004-B2A4-AE0D9CF2B439}" type="slidenum">
              <a:rPr lang="en-US" smtClean="0"/>
              <a:pPr/>
              <a:t>53</a:t>
            </a:fld>
            <a:endParaRPr lang="en-US" dirty="0"/>
          </a:p>
        </p:txBody>
      </p:sp>
    </p:spTree>
    <p:extLst>
      <p:ext uri="{BB962C8B-B14F-4D97-AF65-F5344CB8AC3E}">
        <p14:creationId xmlns:p14="http://schemas.microsoft.com/office/powerpoint/2010/main" val="13922887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Charitable remainder trust for fixed term</a:t>
            </a:r>
          </a:p>
        </p:txBody>
      </p:sp>
      <p:sp>
        <p:nvSpPr>
          <p:cNvPr id="3" name="Text Placeholder 2"/>
          <p:cNvSpPr>
            <a:spLocks noGrp="1"/>
          </p:cNvSpPr>
          <p:nvPr>
            <p:ph type="body" idx="1"/>
          </p:nvPr>
        </p:nvSpPr>
        <p:spPr/>
        <p:txBody>
          <a:bodyPr/>
          <a:lstStyle/>
          <a:p>
            <a:pPr lvl="0"/>
            <a:r>
              <a:rPr lang="en-US" dirty="0"/>
              <a:t>At the February 2020 Section 7520 rate of 2.2%, an IRA owner could create a 20-year </a:t>
            </a:r>
            <a:r>
              <a:rPr lang="en-US" dirty="0" err="1"/>
              <a:t>unitrust</a:t>
            </a:r>
            <a:r>
              <a:rPr lang="en-US" dirty="0"/>
              <a:t> with a payout rate of 11.114% payable annually with the first payment beginning 12 months after death</a:t>
            </a:r>
          </a:p>
          <a:p>
            <a:pPr lvl="0"/>
            <a:r>
              <a:rPr lang="en-US" dirty="0"/>
              <a:t>Alternatively, the IRA owner could get a 10-year stretch without a charitable remainder trust</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54</a:t>
            </a:fld>
            <a:endParaRPr lang="en-US" dirty="0"/>
          </a:p>
        </p:txBody>
      </p:sp>
    </p:spTree>
    <p:extLst>
      <p:ext uri="{BB962C8B-B14F-4D97-AF65-F5344CB8AC3E}">
        <p14:creationId xmlns:p14="http://schemas.microsoft.com/office/powerpoint/2010/main" val="17449804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Filing and registration requirements</a:t>
            </a:r>
          </a:p>
        </p:txBody>
      </p:sp>
      <p:sp>
        <p:nvSpPr>
          <p:cNvPr id="3" name="Text Placeholder 2"/>
          <p:cNvSpPr>
            <a:spLocks noGrp="1"/>
          </p:cNvSpPr>
          <p:nvPr>
            <p:ph type="body" idx="1"/>
          </p:nvPr>
        </p:nvSpPr>
        <p:spPr/>
        <p:txBody>
          <a:bodyPr/>
          <a:lstStyle/>
          <a:p>
            <a:pPr lvl="0">
              <a:spcBef>
                <a:spcPct val="20000"/>
              </a:spcBef>
              <a:spcAft>
                <a:spcPts val="0"/>
              </a:spcAft>
              <a:buClr>
                <a:srgbClr val="629DD1"/>
              </a:buClr>
            </a:pPr>
            <a:r>
              <a:rPr lang="en-US" dirty="0">
                <a:solidFill>
                  <a:prstClr val="black"/>
                </a:solidFill>
              </a:rPr>
              <a:t>A CRT files annual returns on Form 5227</a:t>
            </a:r>
          </a:p>
          <a:p>
            <a:pPr lvl="0">
              <a:spcBef>
                <a:spcPct val="20000"/>
              </a:spcBef>
              <a:spcAft>
                <a:spcPts val="0"/>
              </a:spcAft>
              <a:buClr>
                <a:srgbClr val="629DD1"/>
              </a:buClr>
            </a:pPr>
            <a:r>
              <a:rPr lang="en-US" dirty="0">
                <a:solidFill>
                  <a:prstClr val="black"/>
                </a:solidFill>
              </a:rPr>
              <a:t>Some states require CRTs to register with the attorney general</a:t>
            </a:r>
          </a:p>
          <a:p>
            <a:pPr lvl="0"/>
            <a:endParaRPr lang="en-US" dirty="0"/>
          </a:p>
        </p:txBody>
      </p:sp>
      <p:sp>
        <p:nvSpPr>
          <p:cNvPr id="7" name="Slide Number Placeholder 6"/>
          <p:cNvSpPr>
            <a:spLocks noGrp="1"/>
          </p:cNvSpPr>
          <p:nvPr>
            <p:ph type="sldNum" sz="quarter" idx="12"/>
          </p:nvPr>
        </p:nvSpPr>
        <p:spPr/>
        <p:txBody>
          <a:bodyPr/>
          <a:lstStyle/>
          <a:p>
            <a:fld id="{E222EB1F-BECF-4004-B2A4-AE0D9CF2B439}" type="slidenum">
              <a:rPr lang="en-US" smtClean="0"/>
              <a:pPr/>
              <a:t>55</a:t>
            </a:fld>
            <a:endParaRPr lang="en-US" dirty="0"/>
          </a:p>
        </p:txBody>
      </p:sp>
    </p:spTree>
    <p:extLst>
      <p:ext uri="{BB962C8B-B14F-4D97-AF65-F5344CB8AC3E}">
        <p14:creationId xmlns:p14="http://schemas.microsoft.com/office/powerpoint/2010/main" val="4063178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New Jersey income taxation of CRTs</a:t>
            </a:r>
          </a:p>
        </p:txBody>
      </p:sp>
      <p:sp>
        <p:nvSpPr>
          <p:cNvPr id="3" name="Text Placeholder 2"/>
          <p:cNvSpPr>
            <a:spLocks noGrp="1"/>
          </p:cNvSpPr>
          <p:nvPr>
            <p:ph type="body" idx="1"/>
          </p:nvPr>
        </p:nvSpPr>
        <p:spPr/>
        <p:txBody>
          <a:bodyPr>
            <a:normAutofit/>
          </a:bodyPr>
          <a:lstStyle/>
          <a:p>
            <a:pPr lvl="0">
              <a:spcBef>
                <a:spcPct val="20000"/>
              </a:spcBef>
              <a:spcAft>
                <a:spcPts val="0"/>
              </a:spcAft>
              <a:buClr>
                <a:srgbClr val="629DD1"/>
              </a:buClr>
            </a:pPr>
            <a:r>
              <a:rPr lang="en-US" dirty="0">
                <a:solidFill>
                  <a:prstClr val="black"/>
                </a:solidFill>
              </a:rPr>
              <a:t>New Jersey doesn’t treat CRTs as exempt</a:t>
            </a:r>
          </a:p>
          <a:p>
            <a:pPr lvl="0">
              <a:spcBef>
                <a:spcPct val="20000"/>
              </a:spcBef>
              <a:spcAft>
                <a:spcPts val="0"/>
              </a:spcAft>
              <a:buClr>
                <a:srgbClr val="629DD1"/>
              </a:buClr>
            </a:pPr>
            <a:r>
              <a:rPr lang="en-US" dirty="0">
                <a:solidFill>
                  <a:prstClr val="black"/>
                </a:solidFill>
              </a:rPr>
              <a:t>New Jersey taxes trusts based on the residence of the grantor or testator</a:t>
            </a:r>
          </a:p>
          <a:p>
            <a:pPr lvl="0">
              <a:spcBef>
                <a:spcPct val="20000"/>
              </a:spcBef>
              <a:spcAft>
                <a:spcPts val="0"/>
              </a:spcAft>
              <a:buClr>
                <a:srgbClr val="629DD1"/>
              </a:buClr>
            </a:pPr>
            <a:r>
              <a:rPr lang="en-US" dirty="0">
                <a:solidFill>
                  <a:prstClr val="black"/>
                </a:solidFill>
              </a:rPr>
              <a:t>However, New Jersey doesn’t tax a trust if there’s no trustee in New Jersey, no real or tangible property in New Jersey, and no New Jersey source income.  </a:t>
            </a:r>
            <a:r>
              <a:rPr lang="en-US" i="1" dirty="0">
                <a:solidFill>
                  <a:prstClr val="black"/>
                </a:solidFill>
              </a:rPr>
              <a:t>Potter v. Director</a:t>
            </a:r>
            <a:r>
              <a:rPr lang="en-US" dirty="0">
                <a:solidFill>
                  <a:prstClr val="black"/>
                </a:solidFill>
              </a:rPr>
              <a:t>; </a:t>
            </a:r>
            <a:r>
              <a:rPr lang="en-US" i="1" dirty="0" err="1">
                <a:solidFill>
                  <a:prstClr val="black"/>
                </a:solidFill>
              </a:rPr>
              <a:t>Pennoyer</a:t>
            </a:r>
            <a:r>
              <a:rPr lang="en-US" i="1" dirty="0">
                <a:solidFill>
                  <a:prstClr val="black"/>
                </a:solidFill>
              </a:rPr>
              <a:t> v. Director</a:t>
            </a:r>
          </a:p>
          <a:p>
            <a:pPr lvl="0">
              <a:spcBef>
                <a:spcPct val="20000"/>
              </a:spcBef>
              <a:spcAft>
                <a:spcPts val="0"/>
              </a:spcAft>
              <a:buClr>
                <a:srgbClr val="629DD1"/>
              </a:buClr>
            </a:pPr>
            <a:r>
              <a:rPr lang="en-US" dirty="0">
                <a:solidFill>
                  <a:prstClr val="black"/>
                </a:solidFill>
              </a:rPr>
              <a:t>New Jersey doesn’t have a throwback rule</a:t>
            </a:r>
          </a:p>
          <a:p>
            <a:pPr lvl="0">
              <a:spcBef>
                <a:spcPct val="20000"/>
              </a:spcBef>
              <a:spcAft>
                <a:spcPts val="0"/>
              </a:spcAft>
              <a:buClr>
                <a:srgbClr val="629DD1"/>
              </a:buClr>
            </a:pPr>
            <a:r>
              <a:rPr lang="en-US" dirty="0">
                <a:solidFill>
                  <a:prstClr val="black"/>
                </a:solidFill>
              </a:rPr>
              <a:t>So a New Jersey IRA owner can avoid New Jersey income tax on the IRA proceeds by not having a New Jersey resident trustee in the year the CRT collects the IRA proceeds</a:t>
            </a:r>
          </a:p>
        </p:txBody>
      </p:sp>
      <p:sp>
        <p:nvSpPr>
          <p:cNvPr id="7" name="Slide Number Placeholder 6"/>
          <p:cNvSpPr>
            <a:spLocks noGrp="1"/>
          </p:cNvSpPr>
          <p:nvPr>
            <p:ph type="sldNum" sz="quarter" idx="12"/>
          </p:nvPr>
        </p:nvSpPr>
        <p:spPr/>
        <p:txBody>
          <a:bodyPr/>
          <a:lstStyle/>
          <a:p>
            <a:fld id="{E222EB1F-BECF-4004-B2A4-AE0D9CF2B439}" type="slidenum">
              <a:rPr lang="en-US" smtClean="0"/>
              <a:pPr/>
              <a:t>56</a:t>
            </a:fld>
            <a:endParaRPr lang="en-US" dirty="0"/>
          </a:p>
        </p:txBody>
      </p:sp>
    </p:spTree>
    <p:extLst>
      <p:ext uri="{BB962C8B-B14F-4D97-AF65-F5344CB8AC3E}">
        <p14:creationId xmlns:p14="http://schemas.microsoft.com/office/powerpoint/2010/main" val="29278960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Pennsylvania income taxation of CRTs</a:t>
            </a:r>
          </a:p>
        </p:txBody>
      </p:sp>
      <p:sp>
        <p:nvSpPr>
          <p:cNvPr id="3" name="Text Placeholder 2"/>
          <p:cNvSpPr>
            <a:spLocks noGrp="1"/>
          </p:cNvSpPr>
          <p:nvPr>
            <p:ph type="body" idx="1"/>
          </p:nvPr>
        </p:nvSpPr>
        <p:spPr/>
        <p:txBody>
          <a:bodyPr/>
          <a:lstStyle/>
          <a:p>
            <a:pPr lvl="0">
              <a:spcBef>
                <a:spcPct val="20000"/>
              </a:spcBef>
              <a:spcAft>
                <a:spcPts val="0"/>
              </a:spcAft>
              <a:buClr>
                <a:srgbClr val="629DD1"/>
              </a:buClr>
            </a:pPr>
            <a:r>
              <a:rPr lang="en-US" sz="2200" dirty="0">
                <a:solidFill>
                  <a:prstClr val="black"/>
                </a:solidFill>
              </a:rPr>
              <a:t>Pennsylvania doesn’t treat CRTs as exempt</a:t>
            </a:r>
          </a:p>
          <a:p>
            <a:pPr lvl="0">
              <a:spcBef>
                <a:spcPct val="20000"/>
              </a:spcBef>
              <a:spcAft>
                <a:spcPts val="0"/>
              </a:spcAft>
              <a:buClr>
                <a:srgbClr val="629DD1"/>
              </a:buClr>
            </a:pPr>
            <a:r>
              <a:rPr lang="en-US" sz="2200" dirty="0">
                <a:solidFill>
                  <a:prstClr val="black"/>
                </a:solidFill>
              </a:rPr>
              <a:t>Pennsylvania taxes trusts based on the residence of the grantor or testator</a:t>
            </a:r>
          </a:p>
          <a:p>
            <a:pPr lvl="0">
              <a:spcBef>
                <a:spcPct val="20000"/>
              </a:spcBef>
              <a:spcAft>
                <a:spcPts val="0"/>
              </a:spcAft>
              <a:buClr>
                <a:srgbClr val="629DD1"/>
              </a:buClr>
            </a:pPr>
            <a:r>
              <a:rPr lang="en-US" sz="2200" dirty="0">
                <a:solidFill>
                  <a:prstClr val="black"/>
                </a:solidFill>
              </a:rPr>
              <a:t>However, at least in the case of a trust created during lifetime, Pennsylvania doesn’t tax a trust if there’s no trustee in Pennsylvania, no real or tangible property in Pennsylvania, and no Pennsylvania source income.  </a:t>
            </a:r>
            <a:r>
              <a:rPr lang="en-US" sz="2200" i="1" dirty="0" err="1">
                <a:solidFill>
                  <a:prstClr val="black"/>
                </a:solidFill>
              </a:rPr>
              <a:t>MacNeil</a:t>
            </a:r>
            <a:r>
              <a:rPr lang="en-US" sz="2200" i="1" dirty="0">
                <a:solidFill>
                  <a:prstClr val="black"/>
                </a:solidFill>
              </a:rPr>
              <a:t> v. Commonwealth</a:t>
            </a:r>
          </a:p>
          <a:p>
            <a:pPr lvl="0">
              <a:spcBef>
                <a:spcPct val="20000"/>
              </a:spcBef>
              <a:spcAft>
                <a:spcPts val="0"/>
              </a:spcAft>
              <a:buClr>
                <a:srgbClr val="629DD1"/>
              </a:buClr>
            </a:pPr>
            <a:r>
              <a:rPr lang="en-US" sz="2200" dirty="0">
                <a:solidFill>
                  <a:prstClr val="black"/>
                </a:solidFill>
              </a:rPr>
              <a:t>Pennsylvania doesn’t have a throwback rule</a:t>
            </a:r>
          </a:p>
          <a:p>
            <a:pPr lvl="0">
              <a:spcBef>
                <a:spcPct val="20000"/>
              </a:spcBef>
              <a:spcAft>
                <a:spcPts val="0"/>
              </a:spcAft>
              <a:buClr>
                <a:srgbClr val="629DD1"/>
              </a:buClr>
            </a:pPr>
            <a:r>
              <a:rPr lang="en-US" sz="2200" dirty="0">
                <a:solidFill>
                  <a:prstClr val="black"/>
                </a:solidFill>
              </a:rPr>
              <a:t>So a Pennsylvania IRA owner can avoid Pennsylvania income tax on the IRA proceeds by creating the CRT in a separate trust agreement and not having a Pennsylvania resident trustee in the year the CRT collects the IRA proceeds</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57</a:t>
            </a:fld>
            <a:endParaRPr lang="en-US" dirty="0"/>
          </a:p>
        </p:txBody>
      </p:sp>
    </p:spTree>
    <p:extLst>
      <p:ext uri="{BB962C8B-B14F-4D97-AF65-F5344CB8AC3E}">
        <p14:creationId xmlns:p14="http://schemas.microsoft.com/office/powerpoint/2010/main" val="317399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Investment control</a:t>
            </a:r>
          </a:p>
        </p:txBody>
      </p:sp>
      <p:sp>
        <p:nvSpPr>
          <p:cNvPr id="3" name="Text Placeholder 2"/>
          <p:cNvSpPr>
            <a:spLocks noGrp="1"/>
          </p:cNvSpPr>
          <p:nvPr>
            <p:ph type="body" idx="1"/>
          </p:nvPr>
        </p:nvSpPr>
        <p:spPr/>
        <p:txBody>
          <a:bodyPr/>
          <a:lstStyle/>
          <a:p>
            <a:pPr>
              <a:spcBef>
                <a:spcPts val="600"/>
              </a:spcBef>
              <a:spcAft>
                <a:spcPts val="0"/>
              </a:spcAft>
            </a:pPr>
            <a:r>
              <a:rPr lang="en-US" dirty="0"/>
              <a:t>With a few exceptions, you control the investments in an IRA</a:t>
            </a:r>
          </a:p>
          <a:p>
            <a:pPr>
              <a:spcBef>
                <a:spcPts val="600"/>
              </a:spcBef>
              <a:spcAft>
                <a:spcPts val="0"/>
              </a:spcAft>
            </a:pPr>
            <a:r>
              <a:rPr lang="en-US" dirty="0"/>
              <a:t>In a profit-sharing or 401(k) plan, it depends on the plan</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6</a:t>
            </a:fld>
            <a:endParaRPr lang="en-US" dirty="0"/>
          </a:p>
        </p:txBody>
      </p:sp>
    </p:spTree>
    <p:extLst>
      <p:ext uri="{BB962C8B-B14F-4D97-AF65-F5344CB8AC3E}">
        <p14:creationId xmlns:p14="http://schemas.microsoft.com/office/powerpoint/2010/main" val="1079358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 limits</a:t>
            </a:r>
          </a:p>
        </p:txBody>
      </p:sp>
      <p:sp>
        <p:nvSpPr>
          <p:cNvPr id="3" name="Text Placeholder 2"/>
          <p:cNvSpPr>
            <a:spLocks noGrp="1"/>
          </p:cNvSpPr>
          <p:nvPr>
            <p:ph type="body" idx="1"/>
          </p:nvPr>
        </p:nvSpPr>
        <p:spPr/>
        <p:txBody>
          <a:bodyPr/>
          <a:lstStyle/>
          <a:p>
            <a:r>
              <a:rPr lang="en-US" dirty="0"/>
              <a:t>The IRA contribution limit is $6,000 per year ($7,000 if over age 50).  Excess contributions are subject to excise taxes</a:t>
            </a:r>
          </a:p>
          <a:p>
            <a:r>
              <a:rPr lang="en-US" dirty="0"/>
              <a:t>The defined contribution limit is $57,000 per year</a:t>
            </a:r>
          </a:p>
          <a:p>
            <a:r>
              <a:rPr lang="en-US" dirty="0"/>
              <a:t>The 401(k) plan limit is $19,500 per year ($26,000 if over age 50)</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7</a:t>
            </a:fld>
            <a:endParaRPr lang="en-US" dirty="0"/>
          </a:p>
        </p:txBody>
      </p:sp>
    </p:spTree>
    <p:extLst>
      <p:ext uri="{BB962C8B-B14F-4D97-AF65-F5344CB8AC3E}">
        <p14:creationId xmlns:p14="http://schemas.microsoft.com/office/powerpoint/2010/main" val="841809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look at your qualified plan or IRA</a:t>
            </a:r>
          </a:p>
        </p:txBody>
      </p:sp>
      <p:sp>
        <p:nvSpPr>
          <p:cNvPr id="3" name="Text Placeholder 2"/>
          <p:cNvSpPr>
            <a:spLocks noGrp="1"/>
          </p:cNvSpPr>
          <p:nvPr>
            <p:ph type="body" idx="1"/>
          </p:nvPr>
        </p:nvSpPr>
        <p:spPr/>
        <p:txBody>
          <a:bodyPr/>
          <a:lstStyle/>
          <a:p>
            <a:pPr lvl="0"/>
            <a:r>
              <a:rPr lang="en-US" dirty="0"/>
              <a:t>Your benefits are part yours (1 minus the tax rate) and part the government’s (the tax rate)</a:t>
            </a:r>
          </a:p>
          <a:p>
            <a:pPr lvl="0"/>
            <a:r>
              <a:rPr lang="en-US" dirty="0"/>
              <a:t>Your share grows tax-free</a:t>
            </a:r>
          </a:p>
        </p:txBody>
      </p:sp>
      <p:sp>
        <p:nvSpPr>
          <p:cNvPr id="4" name="Slide Number Placeholder 3"/>
          <p:cNvSpPr>
            <a:spLocks noGrp="1"/>
          </p:cNvSpPr>
          <p:nvPr>
            <p:ph type="sldNum" sz="quarter" idx="12"/>
          </p:nvPr>
        </p:nvSpPr>
        <p:spPr/>
        <p:txBody>
          <a:bodyPr/>
          <a:lstStyle/>
          <a:p>
            <a:fld id="{E222EB1F-BECF-4004-B2A4-AE0D9CF2B439}" type="slidenum">
              <a:rPr lang="en-US" smtClean="0"/>
              <a:t>8</a:t>
            </a:fld>
            <a:endParaRPr lang="en-US" dirty="0"/>
          </a:p>
        </p:txBody>
      </p:sp>
    </p:spTree>
    <p:extLst>
      <p:ext uri="{BB962C8B-B14F-4D97-AF65-F5344CB8AC3E}">
        <p14:creationId xmlns:p14="http://schemas.microsoft.com/office/powerpoint/2010/main" val="2824552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share is tax-free</a:t>
            </a:r>
          </a:p>
        </p:txBody>
      </p:sp>
      <p:sp>
        <p:nvSpPr>
          <p:cNvPr id="3" name="Text Placeholder 2"/>
          <p:cNvSpPr>
            <a:spLocks noGrp="1"/>
          </p:cNvSpPr>
          <p:nvPr>
            <p:ph type="body" idx="1"/>
          </p:nvPr>
        </p:nvSpPr>
        <p:spPr/>
        <p:txBody>
          <a:bodyPr/>
          <a:lstStyle/>
          <a:p>
            <a:pPr lvl="0"/>
            <a:r>
              <a:rPr lang="en-US" dirty="0"/>
              <a:t>Assume a constant 40% bracket</a:t>
            </a:r>
          </a:p>
          <a:p>
            <a:pPr lvl="0"/>
            <a:r>
              <a:rPr lang="en-US" dirty="0"/>
              <a:t>You make a deductible contribution of $6,000 to a traditional IRA.  It grows to $60,000.  You take it out, pay $24,000 tax, and keep $36,000</a:t>
            </a:r>
          </a:p>
          <a:p>
            <a:pPr lvl="0"/>
            <a:r>
              <a:rPr lang="en-US" dirty="0"/>
              <a:t>If you didn’t contribute the $6,000, you would pay $2,400 tax.  You would have $3,600 left.  It wouldn’t grow to $36,000, since the income and gains would be taxable each year</a:t>
            </a:r>
          </a:p>
          <a:p>
            <a:pPr lvl="0"/>
            <a:r>
              <a:rPr lang="en-US" dirty="0"/>
              <a:t>Your 60% share of the IRA ($3,600) grew to $36,000 tax-free</a:t>
            </a:r>
          </a:p>
          <a:p>
            <a:endParaRPr lang="en-US" dirty="0"/>
          </a:p>
        </p:txBody>
      </p:sp>
      <p:sp>
        <p:nvSpPr>
          <p:cNvPr id="4" name="Slide Number Placeholder 3"/>
          <p:cNvSpPr>
            <a:spLocks noGrp="1"/>
          </p:cNvSpPr>
          <p:nvPr>
            <p:ph type="sldNum" sz="quarter" idx="12"/>
          </p:nvPr>
        </p:nvSpPr>
        <p:spPr/>
        <p:txBody>
          <a:bodyPr/>
          <a:lstStyle/>
          <a:p>
            <a:fld id="{E222EB1F-BECF-4004-B2A4-AE0D9CF2B439}" type="slidenum">
              <a:rPr lang="en-US" smtClean="0"/>
              <a:t>9</a:t>
            </a:fld>
            <a:endParaRPr lang="en-US" dirty="0"/>
          </a:p>
        </p:txBody>
      </p:sp>
    </p:spTree>
    <p:extLst>
      <p:ext uri="{BB962C8B-B14F-4D97-AF65-F5344CB8AC3E}">
        <p14:creationId xmlns:p14="http://schemas.microsoft.com/office/powerpoint/2010/main" val="37501262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1985</TotalTime>
  <Words>4414</Words>
  <Application>Microsoft Office PowerPoint</Application>
  <PresentationFormat>On-screen Show (4:3)</PresentationFormat>
  <Paragraphs>335</Paragraphs>
  <Slides>57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Century Gothic</vt:lpstr>
      <vt:lpstr>Clarity</vt:lpstr>
      <vt:lpstr>Planning Under the SECURE Act</vt:lpstr>
      <vt:lpstr>Bruce D. Steiner</vt:lpstr>
      <vt:lpstr>Bruce D. Steiner</vt:lpstr>
      <vt:lpstr>Traditional IRAs</vt:lpstr>
      <vt:lpstr>Roth IRAs</vt:lpstr>
      <vt:lpstr>Investment control</vt:lpstr>
      <vt:lpstr>Contribution limits</vt:lpstr>
      <vt:lpstr>How to look at your qualified plan or IRA</vt:lpstr>
      <vt:lpstr>Your share is tax-free</vt:lpstr>
      <vt:lpstr>A Roth is equivalent to a larger IRA</vt:lpstr>
      <vt:lpstr>Comparing the traditional and Roth</vt:lpstr>
      <vt:lpstr>Converting to a Roth</vt:lpstr>
      <vt:lpstr>If you don’t convert</vt:lpstr>
      <vt:lpstr>When to convert</vt:lpstr>
      <vt:lpstr>When to convert</vt:lpstr>
      <vt:lpstr>Prior law -- maximum age for traditional IRA contributions</vt:lpstr>
      <vt:lpstr>Repeal of maximum age for traditional IRA contributions</vt:lpstr>
      <vt:lpstr>Backdoor Roth conversions</vt:lpstr>
      <vt:lpstr>Change from 70 ½ to 72 for required beginning date</vt:lpstr>
      <vt:lpstr>Effect of change in required beginning date</vt:lpstr>
      <vt:lpstr>Qualified charitable distributions </vt:lpstr>
      <vt:lpstr>Required distributions for beneficiaries under prior law</vt:lpstr>
      <vt:lpstr>General rule under SECURE Act – 10 year stretch</vt:lpstr>
      <vt:lpstr>Transition rules</vt:lpstr>
      <vt:lpstr>Designated beneficiaries of persons dying before the effective date</vt:lpstr>
      <vt:lpstr>More Roth conversions</vt:lpstr>
      <vt:lpstr>More IRA owners will leave their IRAs for children instead of grandchildren</vt:lpstr>
      <vt:lpstr>Life insurance won’t be needed as much to fund the estate tax (but there will be new uses for it elsewhere – stay tuned)</vt:lpstr>
      <vt:lpstr>Disclaimers by spouses of IRA owners dying in 2019 within the last 9 months</vt:lpstr>
      <vt:lpstr>Why make trusts the beneficiaries of retirement plans and IRAs</vt:lpstr>
      <vt:lpstr>Disadvantages of leaving retirement benefits in trust</vt:lpstr>
      <vt:lpstr>Conduit trusts</vt:lpstr>
      <vt:lpstr>Accumulation trusts</vt:lpstr>
      <vt:lpstr>Conduit trusts will be less common</vt:lpstr>
      <vt:lpstr>Modifying conduit trusts created by IRA owners dying after 2019</vt:lpstr>
      <vt:lpstr>Reforming conduit trusts created by IRA owners dying after 2019</vt:lpstr>
      <vt:lpstr>Issues with modifying or reforming trusts</vt:lpstr>
      <vt:lpstr>Exception to the 10-year rule for EDBs</vt:lpstr>
      <vt:lpstr>Who is disabled?</vt:lpstr>
      <vt:lpstr>Who is chronically ill?</vt:lpstr>
      <vt:lpstr>When does a minor reach majority?</vt:lpstr>
      <vt:lpstr>Trusts for disabled and chronically ill EDBs</vt:lpstr>
      <vt:lpstr>Subsequent beneficiaries of trusts for disabled or chronically ill EDBs</vt:lpstr>
      <vt:lpstr>Qualified disability trust</vt:lpstr>
      <vt:lpstr>Conduit trusts for spouses</vt:lpstr>
      <vt:lpstr>Conduit trusts for persons not more than 10 years younger</vt:lpstr>
      <vt:lpstr>Conduit trusts for minor children</vt:lpstr>
      <vt:lpstr>Charitable remainder trusts replicate the stretch</vt:lpstr>
      <vt:lpstr>When is a CRT indicated</vt:lpstr>
      <vt:lpstr>Taxation of CRT and beneficiaries</vt:lpstr>
      <vt:lpstr>Investing the assets of a CRT</vt:lpstr>
      <vt:lpstr>Tradeoffs with charitable remainder trusts</vt:lpstr>
      <vt:lpstr>Effects of the 10% rule and the current Section 7520 rate</vt:lpstr>
      <vt:lpstr>Charitable remainder trust for fixed term</vt:lpstr>
      <vt:lpstr>Filing and registration requirements</vt:lpstr>
      <vt:lpstr>New Jersey income taxation of CRTs</vt:lpstr>
      <vt:lpstr>Pennsylvania income taxation of CRTs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Randy Smith</dc:creator>
  <cp:lastModifiedBy>Stephanie Cogan</cp:lastModifiedBy>
  <cp:revision>184</cp:revision>
  <cp:lastPrinted>2020-01-03T20:29:20Z</cp:lastPrinted>
  <dcterms:created xsi:type="dcterms:W3CDTF">2013-08-12T17:06:44Z</dcterms:created>
  <dcterms:modified xsi:type="dcterms:W3CDTF">2020-03-04T15:52:36Z</dcterms:modified>
</cp:coreProperties>
</file>