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8" r:id="rId3"/>
    <p:sldId id="257"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819C4-EDAD-4380-8A19-50FF66F30206}" type="datetimeFigureOut">
              <a:rPr lang="en-US" smtClean="0"/>
              <a:t>11/18/2019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B5CB5A-094E-48B8-A625-A0840B0619E6}" type="slidenum">
              <a:rPr lang="en-US" smtClean="0"/>
              <a:t>‹#›</a:t>
            </a:fld>
            <a:endParaRPr lang="en-US"/>
          </a:p>
        </p:txBody>
      </p:sp>
    </p:spTree>
    <p:extLst>
      <p:ext uri="{BB962C8B-B14F-4D97-AF65-F5344CB8AC3E}">
        <p14:creationId xmlns:p14="http://schemas.microsoft.com/office/powerpoint/2010/main" val="2710715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The federal government also regulates observation status. Notice of Observation Treatment and Implication for Care Eligibility Act</a:t>
            </a:r>
            <a:endParaRPr lang="en-US" dirty="0"/>
          </a:p>
        </p:txBody>
      </p:sp>
      <p:sp>
        <p:nvSpPr>
          <p:cNvPr id="4" name="Slide Number Placeholder 3"/>
          <p:cNvSpPr>
            <a:spLocks noGrp="1"/>
          </p:cNvSpPr>
          <p:nvPr>
            <p:ph type="sldNum" sz="quarter" idx="5"/>
          </p:nvPr>
        </p:nvSpPr>
        <p:spPr/>
        <p:txBody>
          <a:bodyPr/>
          <a:lstStyle/>
          <a:p>
            <a:fld id="{3CB5CB5A-094E-48B8-A625-A0840B0619E6}" type="slidenum">
              <a:rPr lang="en-US" smtClean="0"/>
              <a:t>8</a:t>
            </a:fld>
            <a:endParaRPr lang="en-US"/>
          </a:p>
        </p:txBody>
      </p:sp>
    </p:spTree>
    <p:extLst>
      <p:ext uri="{BB962C8B-B14F-4D97-AF65-F5344CB8AC3E}">
        <p14:creationId xmlns:p14="http://schemas.microsoft.com/office/powerpoint/2010/main" val="342124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of the most controversial aspects of Plan F was the extent of its coverage. Plan F policies cover Medicare Part A and Part B deductibles, as well as the 20 percent of outpatient benefits that Medicare Part B do not cover. Thus, a policyholder who has coverage under Parts A, B, and Medigap Plan F is essentially covered 100 percent, dollar for dollar, for any medical costs. </a:t>
            </a:r>
            <a:endParaRPr lang="en-US" dirty="0"/>
          </a:p>
        </p:txBody>
      </p:sp>
      <p:sp>
        <p:nvSpPr>
          <p:cNvPr id="4" name="Slide Number Placeholder 3"/>
          <p:cNvSpPr>
            <a:spLocks noGrp="1"/>
          </p:cNvSpPr>
          <p:nvPr>
            <p:ph type="sldNum" sz="quarter" idx="5"/>
          </p:nvPr>
        </p:nvSpPr>
        <p:spPr/>
        <p:txBody>
          <a:bodyPr/>
          <a:lstStyle/>
          <a:p>
            <a:fld id="{3CB5CB5A-094E-48B8-A625-A0840B0619E6}" type="slidenum">
              <a:rPr lang="en-US" smtClean="0"/>
              <a:t>9</a:t>
            </a:fld>
            <a:endParaRPr lang="en-US"/>
          </a:p>
        </p:txBody>
      </p:sp>
    </p:spTree>
    <p:extLst>
      <p:ext uri="{BB962C8B-B14F-4D97-AF65-F5344CB8AC3E}">
        <p14:creationId xmlns:p14="http://schemas.microsoft.com/office/powerpoint/2010/main" val="295125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Where a fiscal intermediary is ceasing operation or will no longer serve the consumer's area, the fiscal intermediary must deliver written notice forty-five calendar days in advance to the affected consumers, consumer representatives, personal assistants, the Department of Health, and any local social services districts or managed care plans with which the fiscal intermediary contracts. </a:t>
            </a:r>
            <a:endParaRPr lang="en-US" dirty="0"/>
          </a:p>
        </p:txBody>
      </p:sp>
      <p:sp>
        <p:nvSpPr>
          <p:cNvPr id="4" name="Slide Number Placeholder 3"/>
          <p:cNvSpPr>
            <a:spLocks noGrp="1"/>
          </p:cNvSpPr>
          <p:nvPr>
            <p:ph type="sldNum" sz="quarter" idx="5"/>
          </p:nvPr>
        </p:nvSpPr>
        <p:spPr/>
        <p:txBody>
          <a:bodyPr/>
          <a:lstStyle/>
          <a:p>
            <a:fld id="{3CB5CB5A-094E-48B8-A625-A0840B0619E6}" type="slidenum">
              <a:rPr lang="en-US" smtClean="0"/>
              <a:t>21</a:t>
            </a:fld>
            <a:endParaRPr lang="en-US"/>
          </a:p>
        </p:txBody>
      </p:sp>
    </p:spTree>
    <p:extLst>
      <p:ext uri="{BB962C8B-B14F-4D97-AF65-F5344CB8AC3E}">
        <p14:creationId xmlns:p14="http://schemas.microsoft.com/office/powerpoint/2010/main" val="1630834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Although denial of an application may nonetheless be appropriate under 18 NYCRR § 360-2.3 (a) (3) if an applicant/recipient refuses to grant permission for the examination of non-public records, here the parties did not dispute that the resident cooperated with all efforts to obtain information from the his estranged wife</a:t>
            </a:r>
            <a:endParaRPr lang="en-US" dirty="0"/>
          </a:p>
        </p:txBody>
      </p:sp>
      <p:sp>
        <p:nvSpPr>
          <p:cNvPr id="4" name="Slide Number Placeholder 3"/>
          <p:cNvSpPr>
            <a:spLocks noGrp="1"/>
          </p:cNvSpPr>
          <p:nvPr>
            <p:ph type="sldNum" sz="quarter" idx="5"/>
          </p:nvPr>
        </p:nvSpPr>
        <p:spPr/>
        <p:txBody>
          <a:bodyPr/>
          <a:lstStyle/>
          <a:p>
            <a:fld id="{3CB5CB5A-094E-48B8-A625-A0840B0619E6}" type="slidenum">
              <a:rPr lang="en-US" smtClean="0"/>
              <a:t>28</a:t>
            </a:fld>
            <a:endParaRPr lang="en-US"/>
          </a:p>
        </p:txBody>
      </p:sp>
    </p:spTree>
    <p:extLst>
      <p:ext uri="{BB962C8B-B14F-4D97-AF65-F5344CB8AC3E}">
        <p14:creationId xmlns:p14="http://schemas.microsoft.com/office/powerpoint/2010/main" val="2851719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BA62797A-F3B9-48DB-9765-53811C7A7BAB}"/>
              </a:ext>
            </a:extLst>
          </p:cNvPr>
          <p:cNvSpPr>
            <a:spLocks noGrp="1" noRot="1" noChangeAspect="1" noChangeArrowheads="1" noTextEdit="1"/>
          </p:cNvSpPr>
          <p:nvPr>
            <p:ph type="sldImg"/>
          </p:nvPr>
        </p:nvSpPr>
        <p:spPr bwMode="auto">
          <a:xfrm>
            <a:off x="425450" y="698500"/>
            <a:ext cx="6205538"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Rectangle 3">
            <a:extLst>
              <a:ext uri="{FF2B5EF4-FFF2-40B4-BE49-F238E27FC236}">
                <a16:creationId xmlns:a16="http://schemas.microsoft.com/office/drawing/2014/main" id="{DF771728-61E4-4206-9972-F632E9DF7C49}"/>
              </a:ext>
            </a:extLst>
          </p:cNvPr>
          <p:cNvSpPr>
            <a:spLocks noGrp="1" noChangeArrowheads="1"/>
          </p:cNvSpPr>
          <p:nvPr>
            <p:ph type="body" idx="1"/>
          </p:nvPr>
        </p:nvSpPr>
        <p:spPr bwMode="auto">
          <a:xfrm>
            <a:off x="940435" y="4421823"/>
            <a:ext cx="5172393" cy="41890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026">
            <a:extLst>
              <a:ext uri="{FF2B5EF4-FFF2-40B4-BE49-F238E27FC236}">
                <a16:creationId xmlns:a16="http://schemas.microsoft.com/office/drawing/2014/main" id="{BD07A866-0C82-4860-8AA1-86D4196221A4}"/>
              </a:ext>
            </a:extLst>
          </p:cNvPr>
          <p:cNvSpPr>
            <a:spLocks noGrp="1" noRot="1" noChangeAspect="1" noChangeArrowheads="1" noTextEdit="1"/>
          </p:cNvSpPr>
          <p:nvPr>
            <p:ph type="sldImg"/>
          </p:nvPr>
        </p:nvSpPr>
        <p:spPr bwMode="auto">
          <a:xfrm>
            <a:off x="425450" y="698500"/>
            <a:ext cx="6205538"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Rectangle 1027">
            <a:extLst>
              <a:ext uri="{FF2B5EF4-FFF2-40B4-BE49-F238E27FC236}">
                <a16:creationId xmlns:a16="http://schemas.microsoft.com/office/drawing/2014/main" id="{B5256678-2067-425F-B534-EE0F2970540D}"/>
              </a:ext>
            </a:extLst>
          </p:cNvPr>
          <p:cNvSpPr>
            <a:spLocks noGrp="1" noChangeArrowheads="1"/>
          </p:cNvSpPr>
          <p:nvPr>
            <p:ph type="body" idx="1"/>
          </p:nvPr>
        </p:nvSpPr>
        <p:spPr bwMode="auto">
          <a:xfrm>
            <a:off x="940435" y="4421823"/>
            <a:ext cx="5172393" cy="41890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36E5B4CB-5EDE-4802-A134-CB638A5CBA0F}"/>
              </a:ext>
            </a:extLst>
          </p:cNvPr>
          <p:cNvSpPr>
            <a:spLocks noGrp="1" noRot="1" noChangeAspect="1" noChangeArrowheads="1" noTextEdit="1"/>
          </p:cNvSpPr>
          <p:nvPr>
            <p:ph type="sldImg"/>
          </p:nvPr>
        </p:nvSpPr>
        <p:spPr bwMode="auto">
          <a:xfrm>
            <a:off x="425450" y="698500"/>
            <a:ext cx="6205538"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Rectangle 3">
            <a:extLst>
              <a:ext uri="{FF2B5EF4-FFF2-40B4-BE49-F238E27FC236}">
                <a16:creationId xmlns:a16="http://schemas.microsoft.com/office/drawing/2014/main" id="{597E9DC3-A615-4261-8901-876B2C7AC203}"/>
              </a:ext>
            </a:extLst>
          </p:cNvPr>
          <p:cNvSpPr>
            <a:spLocks noGrp="1" noChangeArrowheads="1"/>
          </p:cNvSpPr>
          <p:nvPr>
            <p:ph type="body" idx="1"/>
          </p:nvPr>
        </p:nvSpPr>
        <p:spPr bwMode="auto">
          <a:xfrm>
            <a:off x="940435" y="4421823"/>
            <a:ext cx="5172393" cy="41890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3F8B8-580D-4391-AB79-CCA0C78EC9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2385E4-F111-4E88-B8D3-F0B96FD118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7188FB-BF61-4757-90FD-6233FDCF5A67}"/>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5" name="Footer Placeholder 4">
            <a:extLst>
              <a:ext uri="{FF2B5EF4-FFF2-40B4-BE49-F238E27FC236}">
                <a16:creationId xmlns:a16="http://schemas.microsoft.com/office/drawing/2014/main" id="{7F457E68-A224-4EFE-B557-D17B681037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202116-CB08-4FD1-BF9B-87F62619A89D}"/>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267576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725A8-0EDD-4391-B267-1C1001F7CC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131E2F-5744-48FB-9E2A-A1ADB46D25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3819E-20C9-4298-B7B6-D936255BAACB}"/>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5" name="Footer Placeholder 4">
            <a:extLst>
              <a:ext uri="{FF2B5EF4-FFF2-40B4-BE49-F238E27FC236}">
                <a16:creationId xmlns:a16="http://schemas.microsoft.com/office/drawing/2014/main" id="{CDF3F54B-A3CC-4DD0-9CB0-17642ECE8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F84985-FA79-4658-A1A0-DF881805DADE}"/>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243083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89658F-F594-4A27-AB33-8F74467C55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F5219-E236-4545-BDB4-9C538E6DF4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6F1961-985F-47D2-999E-8C5BE03A6F02}"/>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5" name="Footer Placeholder 4">
            <a:extLst>
              <a:ext uri="{FF2B5EF4-FFF2-40B4-BE49-F238E27FC236}">
                <a16:creationId xmlns:a16="http://schemas.microsoft.com/office/drawing/2014/main" id="{9EF54EA9-0573-4BDF-A4EF-3071AB2BB7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E16EF-B30B-46F0-A547-5775F10C8839}"/>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80596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5A023-D5DA-4241-93E8-835BF135E6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81FC4B-CD09-4CF1-97C7-D086087B57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C42254-AB8D-4513-86D7-3971882FC563}"/>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5" name="Footer Placeholder 4">
            <a:extLst>
              <a:ext uri="{FF2B5EF4-FFF2-40B4-BE49-F238E27FC236}">
                <a16:creationId xmlns:a16="http://schemas.microsoft.com/office/drawing/2014/main" id="{8F59AF3A-BD91-444A-9A83-0810AA3167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773076-C61F-4AB8-A023-FF296A8BFE09}"/>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32942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D10FF-6EAD-44F8-875B-D9362C13D1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23FB97-9376-48D3-B6B9-C7EA90F768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DF2E8A-1227-4B66-8478-39CDE7FCADC4}"/>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5" name="Footer Placeholder 4">
            <a:extLst>
              <a:ext uri="{FF2B5EF4-FFF2-40B4-BE49-F238E27FC236}">
                <a16:creationId xmlns:a16="http://schemas.microsoft.com/office/drawing/2014/main" id="{118E8EAD-0FAE-4510-81EF-C4AA7103A1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49AC4-0EB9-4AE2-A624-304650FADD2E}"/>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333020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66D02-41FF-4581-93EB-E69A05D4FA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C34C3D-6643-41E9-81D7-7103E0F53D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0741E7-B490-4CF2-938E-A88CCD6765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0DAA98-4A99-49A9-BB76-7D500A6855D2}"/>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6" name="Footer Placeholder 5">
            <a:extLst>
              <a:ext uri="{FF2B5EF4-FFF2-40B4-BE49-F238E27FC236}">
                <a16:creationId xmlns:a16="http://schemas.microsoft.com/office/drawing/2014/main" id="{0EB29533-98F7-41F1-AC71-7652DB76F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BCF223-D0B4-4EC3-A0B9-5C03563BD834}"/>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262287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3FB8B-585A-460C-9EF6-666AD823EB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5A46C3-004D-4C04-A8DC-B2FD7C9B2E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5EEC93-C5A9-49C2-8022-2B3619875C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AD7853-9D4B-412A-9235-ECB4695F33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8E4760-D47E-4FA6-BE28-25A50BC1EC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5D8825-763F-43F1-92EF-F55B18DC2A16}"/>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8" name="Footer Placeholder 7">
            <a:extLst>
              <a:ext uri="{FF2B5EF4-FFF2-40B4-BE49-F238E27FC236}">
                <a16:creationId xmlns:a16="http://schemas.microsoft.com/office/drawing/2014/main" id="{E5808E55-19CF-4874-AD44-940DBF3F39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694F0C-5B6E-42D3-9A7E-F7164459E49D}"/>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124677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E206-5096-415C-A467-27CA540891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8AC0D7-C9A1-49A6-8081-FDA389BA223F}"/>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4" name="Footer Placeholder 3">
            <a:extLst>
              <a:ext uri="{FF2B5EF4-FFF2-40B4-BE49-F238E27FC236}">
                <a16:creationId xmlns:a16="http://schemas.microsoft.com/office/drawing/2014/main" id="{1A0AF823-3595-420B-8BEC-9D69E02E5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D76FA6-DA26-471A-97A4-DE3677C46977}"/>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89150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DE7B4E-596A-4937-97E8-9D83DEC04966}"/>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3" name="Footer Placeholder 2">
            <a:extLst>
              <a:ext uri="{FF2B5EF4-FFF2-40B4-BE49-F238E27FC236}">
                <a16:creationId xmlns:a16="http://schemas.microsoft.com/office/drawing/2014/main" id="{6EBBF17F-F964-430E-BACC-B5A0708F9C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A8B088-C806-4E65-B54D-73CBBA439FAB}"/>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2372725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CDE77-5156-4CFA-869F-8D93AB8D39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450907-5C9B-4F37-94C3-593023CC01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875CA5-9E78-4BF0-BD9F-EFDEABEAE9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1E7BE-7D80-4443-BFEE-94D53043C5CE}"/>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6" name="Footer Placeholder 5">
            <a:extLst>
              <a:ext uri="{FF2B5EF4-FFF2-40B4-BE49-F238E27FC236}">
                <a16:creationId xmlns:a16="http://schemas.microsoft.com/office/drawing/2014/main" id="{D8106ECB-84A2-4E2A-BD04-8ADD0B62E9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AC99FD-D104-40BD-82A0-3F647F5EA527}"/>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75615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B092C-B69D-4879-B001-7244817FA5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4A9E24-7585-438F-BAA0-4C8C4A5453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8848A6-F5CF-416E-B152-BFB22ABAC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E4657C-FF3B-4F2C-AD6A-068A96428FBF}"/>
              </a:ext>
            </a:extLst>
          </p:cNvPr>
          <p:cNvSpPr>
            <a:spLocks noGrp="1"/>
          </p:cNvSpPr>
          <p:nvPr>
            <p:ph type="dt" sz="half" idx="10"/>
          </p:nvPr>
        </p:nvSpPr>
        <p:spPr/>
        <p:txBody>
          <a:bodyPr/>
          <a:lstStyle/>
          <a:p>
            <a:fld id="{12F3F519-E619-48B3-B6D0-1B0CBE627BF3}" type="datetimeFigureOut">
              <a:rPr lang="en-US" smtClean="0"/>
              <a:t>11/18/2019</a:t>
            </a:fld>
            <a:endParaRPr lang="en-US"/>
          </a:p>
        </p:txBody>
      </p:sp>
      <p:sp>
        <p:nvSpPr>
          <p:cNvPr id="6" name="Footer Placeholder 5">
            <a:extLst>
              <a:ext uri="{FF2B5EF4-FFF2-40B4-BE49-F238E27FC236}">
                <a16:creationId xmlns:a16="http://schemas.microsoft.com/office/drawing/2014/main" id="{78ED4B6F-7731-40F0-98B6-86FD783815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534251-4423-4528-95CE-30DF90BAEBCF}"/>
              </a:ext>
            </a:extLst>
          </p:cNvPr>
          <p:cNvSpPr>
            <a:spLocks noGrp="1"/>
          </p:cNvSpPr>
          <p:nvPr>
            <p:ph type="sldNum" sz="quarter" idx="12"/>
          </p:nvPr>
        </p:nvSpPr>
        <p:spPr/>
        <p:txBody>
          <a:bodyPr/>
          <a:lstStyle/>
          <a:p>
            <a:fld id="{AE0EA5E0-5ABC-4058-9678-950A03F4A360}" type="slidenum">
              <a:rPr lang="en-US" smtClean="0"/>
              <a:t>‹#›</a:t>
            </a:fld>
            <a:endParaRPr lang="en-US"/>
          </a:p>
        </p:txBody>
      </p:sp>
    </p:spTree>
    <p:extLst>
      <p:ext uri="{BB962C8B-B14F-4D97-AF65-F5344CB8AC3E}">
        <p14:creationId xmlns:p14="http://schemas.microsoft.com/office/powerpoint/2010/main" val="361389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572CA0-A3C7-4D2A-AB3F-9D4E1361D6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287086-8AD2-4F5D-8F78-4BA4B51311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A5860-11D1-42BE-AA0B-234D36DB19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3F519-E619-48B3-B6D0-1B0CBE627BF3}" type="datetimeFigureOut">
              <a:rPr lang="en-US" smtClean="0"/>
              <a:t>11/18/2019</a:t>
            </a:fld>
            <a:endParaRPr lang="en-US"/>
          </a:p>
        </p:txBody>
      </p:sp>
      <p:sp>
        <p:nvSpPr>
          <p:cNvPr id="5" name="Footer Placeholder 4">
            <a:extLst>
              <a:ext uri="{FF2B5EF4-FFF2-40B4-BE49-F238E27FC236}">
                <a16:creationId xmlns:a16="http://schemas.microsoft.com/office/drawing/2014/main" id="{A858C263-E0FF-4052-9179-B09C05D526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A42075-4299-4A7B-B9A4-201B18C276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EA5E0-5ABC-4058-9678-950A03F4A360}" type="slidenum">
              <a:rPr lang="en-US" smtClean="0"/>
              <a:t>‹#›</a:t>
            </a:fld>
            <a:endParaRPr lang="en-US"/>
          </a:p>
        </p:txBody>
      </p:sp>
    </p:spTree>
    <p:extLst>
      <p:ext uri="{BB962C8B-B14F-4D97-AF65-F5344CB8AC3E}">
        <p14:creationId xmlns:p14="http://schemas.microsoft.com/office/powerpoint/2010/main" val="576530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ww.medicare.gov/index.php/your-medicare-costs/part-b-cost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ms.gov/Center/Special-Topic/Jimmo-Center.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5A6D4-2B71-4892-882D-0D842EFE9E0B}"/>
              </a:ext>
            </a:extLst>
          </p:cNvPr>
          <p:cNvSpPr>
            <a:spLocks noGrp="1"/>
          </p:cNvSpPr>
          <p:nvPr>
            <p:ph type="ctrTitle"/>
          </p:nvPr>
        </p:nvSpPr>
        <p:spPr>
          <a:xfrm>
            <a:off x="1524000" y="2601119"/>
            <a:ext cx="9144000" cy="1655762"/>
          </a:xfrm>
        </p:spPr>
        <p:txBody>
          <a:bodyPr>
            <a:normAutofit fontScale="90000"/>
          </a:bodyPr>
          <a:lstStyle/>
          <a:p>
            <a:r>
              <a:rPr lang="en-US" b="1" dirty="0"/>
              <a:t>Estate Planning Council of Eastern New York, Inc.</a:t>
            </a:r>
            <a:br>
              <a:rPr lang="en-US" dirty="0"/>
            </a:br>
            <a:r>
              <a:rPr lang="en-US" sz="4400" b="1" dirty="0"/>
              <a:t>By David Goldfarb</a:t>
            </a:r>
            <a:br>
              <a:rPr lang="en-US" sz="4400" b="1" dirty="0"/>
            </a:br>
            <a:r>
              <a:rPr lang="en-US" sz="4400" b="1" dirty="0"/>
              <a:t> Goldfarb Abrandt Salzman &amp; Kutzin LLP</a:t>
            </a:r>
            <a:br>
              <a:rPr lang="en-US" dirty="0"/>
            </a:br>
            <a:endParaRPr lang="en-US" dirty="0"/>
          </a:p>
        </p:txBody>
      </p:sp>
      <p:sp>
        <p:nvSpPr>
          <p:cNvPr id="3" name="Subtitle 2">
            <a:extLst>
              <a:ext uri="{FF2B5EF4-FFF2-40B4-BE49-F238E27FC236}">
                <a16:creationId xmlns:a16="http://schemas.microsoft.com/office/drawing/2014/main" id="{547E3AD3-8E7C-4DCA-96F3-3580C71118BC}"/>
              </a:ext>
            </a:extLst>
          </p:cNvPr>
          <p:cNvSpPr>
            <a:spLocks noGrp="1"/>
          </p:cNvSpPr>
          <p:nvPr>
            <p:ph type="subTitle" idx="1"/>
          </p:nvPr>
        </p:nvSpPr>
        <p:spPr/>
        <p:txBody>
          <a:bodyPr/>
          <a:lstStyle/>
          <a:p>
            <a:endParaRPr lang="en-US" b="1" dirty="0"/>
          </a:p>
          <a:p>
            <a:r>
              <a:rPr lang="en-US" sz="4000" b="1" dirty="0"/>
              <a:t>Elder Law &amp; Power of Attorney Update</a:t>
            </a:r>
            <a:endParaRPr lang="en-US" sz="4000" dirty="0"/>
          </a:p>
          <a:p>
            <a:endParaRPr lang="en-US" dirty="0"/>
          </a:p>
        </p:txBody>
      </p:sp>
    </p:spTree>
    <p:extLst>
      <p:ext uri="{BB962C8B-B14F-4D97-AF65-F5344CB8AC3E}">
        <p14:creationId xmlns:p14="http://schemas.microsoft.com/office/powerpoint/2010/main" val="320844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896B8-66C4-414A-B98F-B4FA98C9A57C}"/>
              </a:ext>
            </a:extLst>
          </p:cNvPr>
          <p:cNvSpPr>
            <a:spLocks noGrp="1"/>
          </p:cNvSpPr>
          <p:nvPr>
            <p:ph type="title"/>
          </p:nvPr>
        </p:nvSpPr>
        <p:spPr/>
        <p:txBody>
          <a:bodyPr/>
          <a:lstStyle/>
          <a:p>
            <a:pPr algn="ctr"/>
            <a:r>
              <a:rPr lang="en-US" dirty="0"/>
              <a:t>Medicare recipients can protect their Medigap coverage.</a:t>
            </a:r>
          </a:p>
        </p:txBody>
      </p:sp>
      <p:sp>
        <p:nvSpPr>
          <p:cNvPr id="3" name="Content Placeholder 2">
            <a:extLst>
              <a:ext uri="{FF2B5EF4-FFF2-40B4-BE49-F238E27FC236}">
                <a16:creationId xmlns:a16="http://schemas.microsoft.com/office/drawing/2014/main" id="{6E80F94A-A277-4963-8A42-EC9CDDE1BF45}"/>
              </a:ext>
            </a:extLst>
          </p:cNvPr>
          <p:cNvSpPr>
            <a:spLocks noGrp="1"/>
          </p:cNvSpPr>
          <p:nvPr>
            <p:ph idx="1"/>
          </p:nvPr>
        </p:nvSpPr>
        <p:spPr/>
        <p:txBody>
          <a:bodyPr/>
          <a:lstStyle/>
          <a:p>
            <a:r>
              <a:rPr lang="en-US" sz="3600" dirty="0"/>
              <a:t>First, everyone currently enrolled in a Medigap Plan F or Plan C may keep this coverage for the remainder of their lives. Anyone who enrolls in such a program before January 1, 2020, may also retain this Medigap coverage.</a:t>
            </a:r>
          </a:p>
          <a:p>
            <a:r>
              <a:rPr lang="en-US" sz="3600" dirty="0"/>
              <a:t>Another option is Part G coverage. This functions similarly to Plan F coverage, except recipients, must pay small annual Part B deductibles.</a:t>
            </a:r>
          </a:p>
          <a:p>
            <a:pPr marL="0" indent="0">
              <a:buNone/>
            </a:pPr>
            <a:endParaRPr lang="en-US" dirty="0"/>
          </a:p>
        </p:txBody>
      </p:sp>
    </p:spTree>
    <p:extLst>
      <p:ext uri="{BB962C8B-B14F-4D97-AF65-F5344CB8AC3E}">
        <p14:creationId xmlns:p14="http://schemas.microsoft.com/office/powerpoint/2010/main" val="562879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41FCB-E9B7-4B6A-9729-7A0F09C6E210}"/>
              </a:ext>
            </a:extLst>
          </p:cNvPr>
          <p:cNvSpPr>
            <a:spLocks noGrp="1"/>
          </p:cNvSpPr>
          <p:nvPr>
            <p:ph type="title"/>
          </p:nvPr>
        </p:nvSpPr>
        <p:spPr/>
        <p:txBody>
          <a:bodyPr/>
          <a:lstStyle/>
          <a:p>
            <a:pPr algn="ctr"/>
            <a:r>
              <a:rPr lang="en-US" b="1" dirty="0"/>
              <a:t>Emergency Medical Services </a:t>
            </a:r>
            <a:br>
              <a:rPr lang="en-US" b="1" dirty="0"/>
            </a:br>
            <a:r>
              <a:rPr lang="en-US" b="1" dirty="0"/>
              <a:t>and Surprise Bills</a:t>
            </a:r>
            <a:br>
              <a:rPr lang="en-US" dirty="0"/>
            </a:br>
            <a:endParaRPr lang="en-US" dirty="0"/>
          </a:p>
        </p:txBody>
      </p:sp>
      <p:sp>
        <p:nvSpPr>
          <p:cNvPr id="3" name="Text Placeholder 2">
            <a:extLst>
              <a:ext uri="{FF2B5EF4-FFF2-40B4-BE49-F238E27FC236}">
                <a16:creationId xmlns:a16="http://schemas.microsoft.com/office/drawing/2014/main" id="{3AAAA187-03EA-44FF-80FE-D246BF8AA240}"/>
              </a:ext>
            </a:extLst>
          </p:cNvPr>
          <p:cNvSpPr>
            <a:spLocks noGrp="1"/>
          </p:cNvSpPr>
          <p:nvPr>
            <p:ph type="body" idx="1"/>
          </p:nvPr>
        </p:nvSpPr>
        <p:spPr/>
        <p:txBody>
          <a:bodyPr/>
          <a:lstStyle/>
          <a:p>
            <a:pPr algn="ctr"/>
            <a:r>
              <a:rPr lang="en-US" dirty="0"/>
              <a:t> </a:t>
            </a:r>
            <a:r>
              <a:rPr lang="en-US" sz="3600" dirty="0"/>
              <a:t>“Emergency Medical Services and Surprise Bills” law enacted in 2014 and effective March 31, 2015</a:t>
            </a:r>
            <a:endParaRPr lang="en-US" dirty="0"/>
          </a:p>
        </p:txBody>
      </p:sp>
    </p:spTree>
    <p:extLst>
      <p:ext uri="{BB962C8B-B14F-4D97-AF65-F5344CB8AC3E}">
        <p14:creationId xmlns:p14="http://schemas.microsoft.com/office/powerpoint/2010/main" val="1223997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EDD70-BBAE-4720-A7B1-FBE204543FF2}"/>
              </a:ext>
            </a:extLst>
          </p:cNvPr>
          <p:cNvSpPr>
            <a:spLocks noGrp="1"/>
          </p:cNvSpPr>
          <p:nvPr>
            <p:ph type="title"/>
          </p:nvPr>
        </p:nvSpPr>
        <p:spPr/>
        <p:txBody>
          <a:bodyPr/>
          <a:lstStyle/>
          <a:p>
            <a:pPr algn="ctr"/>
            <a:r>
              <a:rPr lang="en-US" dirty="0"/>
              <a:t>“Emergency Medical Services and Surprise Bills” Law</a:t>
            </a:r>
          </a:p>
        </p:txBody>
      </p:sp>
      <p:sp>
        <p:nvSpPr>
          <p:cNvPr id="3" name="Content Placeholder 2">
            <a:extLst>
              <a:ext uri="{FF2B5EF4-FFF2-40B4-BE49-F238E27FC236}">
                <a16:creationId xmlns:a16="http://schemas.microsoft.com/office/drawing/2014/main" id="{D2F3BAFD-DAB5-4AEB-9369-F4E6ACD660F0}"/>
              </a:ext>
            </a:extLst>
          </p:cNvPr>
          <p:cNvSpPr>
            <a:spLocks noGrp="1"/>
          </p:cNvSpPr>
          <p:nvPr>
            <p:ph idx="1"/>
          </p:nvPr>
        </p:nvSpPr>
        <p:spPr/>
        <p:txBody>
          <a:bodyPr>
            <a:normAutofit fontScale="92500" lnSpcReduction="20000"/>
          </a:bodyPr>
          <a:lstStyle/>
          <a:p>
            <a:r>
              <a:rPr lang="en-US" dirty="0"/>
              <a:t>The law and regulations provide for submitting disputes regarding emergency services and surprise bills to an independent dispute resolution entity (IDRE). </a:t>
            </a:r>
          </a:p>
          <a:p>
            <a:r>
              <a:rPr lang="en-US" b="1" dirty="0"/>
              <a:t>A “Surprise bill”</a:t>
            </a:r>
            <a:r>
              <a:rPr lang="en-US" dirty="0"/>
              <a:t> means a bill for health care services, other than emergency services, received by an insured for services rendered by a non-participating physician at a participating hospital or ambulatory surgical center, </a:t>
            </a:r>
          </a:p>
          <a:p>
            <a:r>
              <a:rPr lang="en-US" dirty="0"/>
              <a:t>or a non-participating physician renders services without the insured’s knowledge, or unforeseen medical services arise at the time the health care services are rendered;</a:t>
            </a:r>
          </a:p>
          <a:p>
            <a:r>
              <a:rPr lang="en-US" dirty="0"/>
              <a:t> or for services rendered by a non-participating provider, where the services were referred by a participating physician to a nonparticipating provider without explicit written consent of the insured</a:t>
            </a:r>
          </a:p>
        </p:txBody>
      </p:sp>
    </p:spTree>
    <p:extLst>
      <p:ext uri="{BB962C8B-B14F-4D97-AF65-F5344CB8AC3E}">
        <p14:creationId xmlns:p14="http://schemas.microsoft.com/office/powerpoint/2010/main" val="3555409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00466-8310-47B6-94D5-CD1D1CEFEDD6}"/>
              </a:ext>
            </a:extLst>
          </p:cNvPr>
          <p:cNvSpPr>
            <a:spLocks noGrp="1"/>
          </p:cNvSpPr>
          <p:nvPr>
            <p:ph type="title"/>
          </p:nvPr>
        </p:nvSpPr>
        <p:spPr/>
        <p:txBody>
          <a:bodyPr/>
          <a:lstStyle/>
          <a:p>
            <a:pPr algn="ctr"/>
            <a:r>
              <a:rPr lang="en-US" dirty="0"/>
              <a:t> For emergency services</a:t>
            </a:r>
          </a:p>
        </p:txBody>
      </p:sp>
      <p:sp>
        <p:nvSpPr>
          <p:cNvPr id="3" name="Content Placeholder 2">
            <a:extLst>
              <a:ext uri="{FF2B5EF4-FFF2-40B4-BE49-F238E27FC236}">
                <a16:creationId xmlns:a16="http://schemas.microsoft.com/office/drawing/2014/main" id="{0FFC63D9-E255-414B-B952-4A6FEBB928CF}"/>
              </a:ext>
            </a:extLst>
          </p:cNvPr>
          <p:cNvSpPr>
            <a:spLocks noGrp="1"/>
          </p:cNvSpPr>
          <p:nvPr>
            <p:ph idx="1"/>
          </p:nvPr>
        </p:nvSpPr>
        <p:spPr/>
        <p:txBody>
          <a:bodyPr>
            <a:normAutofit/>
          </a:bodyPr>
          <a:lstStyle/>
          <a:p>
            <a:r>
              <a:rPr lang="en-US" sz="4000" dirty="0"/>
              <a:t>The plan must pay physicians a reasonable fee for such services as well as ensure that the insured will incur no greater out-of-pocket costs for the services than he or she would have incurred if the physician were participating.</a:t>
            </a:r>
          </a:p>
        </p:txBody>
      </p:sp>
    </p:spTree>
    <p:extLst>
      <p:ext uri="{BB962C8B-B14F-4D97-AF65-F5344CB8AC3E}">
        <p14:creationId xmlns:p14="http://schemas.microsoft.com/office/powerpoint/2010/main" val="353081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71BC-BAF9-4932-A1BA-E24BEBE86074}"/>
              </a:ext>
            </a:extLst>
          </p:cNvPr>
          <p:cNvSpPr>
            <a:spLocks noGrp="1"/>
          </p:cNvSpPr>
          <p:nvPr>
            <p:ph type="title"/>
          </p:nvPr>
        </p:nvSpPr>
        <p:spPr/>
        <p:txBody>
          <a:bodyPr/>
          <a:lstStyle/>
          <a:p>
            <a:pPr algn="ctr"/>
            <a:r>
              <a:rPr lang="en-US" dirty="0"/>
              <a:t>For Surprise Bills </a:t>
            </a:r>
          </a:p>
        </p:txBody>
      </p:sp>
      <p:sp>
        <p:nvSpPr>
          <p:cNvPr id="3" name="Content Placeholder 2">
            <a:extLst>
              <a:ext uri="{FF2B5EF4-FFF2-40B4-BE49-F238E27FC236}">
                <a16:creationId xmlns:a16="http://schemas.microsoft.com/office/drawing/2014/main" id="{13744829-F11A-405F-9312-862E5666E34E}"/>
              </a:ext>
            </a:extLst>
          </p:cNvPr>
          <p:cNvSpPr>
            <a:spLocks noGrp="1"/>
          </p:cNvSpPr>
          <p:nvPr>
            <p:ph idx="1"/>
          </p:nvPr>
        </p:nvSpPr>
        <p:spPr/>
        <p:txBody>
          <a:bodyPr>
            <a:normAutofit lnSpcReduction="10000"/>
          </a:bodyPr>
          <a:lstStyle/>
          <a:p>
            <a:r>
              <a:rPr lang="en-US" sz="3200" dirty="0"/>
              <a:t>A consumer signs an assignment of benefits form permitting the provider to seek payment directly from the consumer’s health plan, and sends the form to the plan with a copy of the bill believed to constitute a surprise bill.</a:t>
            </a:r>
          </a:p>
          <a:p>
            <a:r>
              <a:rPr lang="en-US" sz="3200" dirty="0"/>
              <a:t>Under the “hold harmless” provisions of the law when an insured consumer assigns benefits for a surprise bill …, the non-participating physician shall not bill the insured except for any applicable copayment, coinsurance or deductible that would be owed if the insured utilized a participating physician. </a:t>
            </a:r>
          </a:p>
        </p:txBody>
      </p:sp>
    </p:spTree>
    <p:extLst>
      <p:ext uri="{BB962C8B-B14F-4D97-AF65-F5344CB8AC3E}">
        <p14:creationId xmlns:p14="http://schemas.microsoft.com/office/powerpoint/2010/main" val="3717767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33EB0-1762-445C-B18C-EF00318B9978}"/>
              </a:ext>
            </a:extLst>
          </p:cNvPr>
          <p:cNvSpPr>
            <a:spLocks noGrp="1"/>
          </p:cNvSpPr>
          <p:nvPr>
            <p:ph type="title"/>
          </p:nvPr>
        </p:nvSpPr>
        <p:spPr/>
        <p:txBody>
          <a:bodyPr/>
          <a:lstStyle/>
          <a:p>
            <a:pPr algn="ctr"/>
            <a:r>
              <a:rPr lang="en-US" b="1" dirty="0"/>
              <a:t>The Medicaid Program  </a:t>
            </a:r>
            <a:br>
              <a:rPr lang="en-US" dirty="0"/>
            </a:br>
            <a:endParaRPr lang="en-US" dirty="0"/>
          </a:p>
        </p:txBody>
      </p:sp>
      <p:sp>
        <p:nvSpPr>
          <p:cNvPr id="3" name="Text Placeholder 2">
            <a:extLst>
              <a:ext uri="{FF2B5EF4-FFF2-40B4-BE49-F238E27FC236}">
                <a16:creationId xmlns:a16="http://schemas.microsoft.com/office/drawing/2014/main" id="{FF307775-DFA4-4A64-A7F3-CC0BB4AAA20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43026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8824E-B181-4A4B-951A-217FC6362661}"/>
              </a:ext>
            </a:extLst>
          </p:cNvPr>
          <p:cNvSpPr>
            <a:spLocks noGrp="1"/>
          </p:cNvSpPr>
          <p:nvPr>
            <p:ph type="title"/>
          </p:nvPr>
        </p:nvSpPr>
        <p:spPr/>
        <p:txBody>
          <a:bodyPr>
            <a:normAutofit fontScale="90000"/>
          </a:bodyPr>
          <a:lstStyle/>
          <a:p>
            <a:pPr algn="ctr"/>
            <a:br>
              <a:rPr lang="en-US" b="1" dirty="0"/>
            </a:br>
            <a:r>
              <a:rPr lang="en-US" b="1" dirty="0"/>
              <a:t>Categories of Medicaid</a:t>
            </a:r>
            <a:br>
              <a:rPr lang="en-US" dirty="0"/>
            </a:br>
            <a:endParaRPr lang="en-US" dirty="0"/>
          </a:p>
        </p:txBody>
      </p:sp>
      <p:sp>
        <p:nvSpPr>
          <p:cNvPr id="3" name="Text Placeholder 2">
            <a:extLst>
              <a:ext uri="{FF2B5EF4-FFF2-40B4-BE49-F238E27FC236}">
                <a16:creationId xmlns:a16="http://schemas.microsoft.com/office/drawing/2014/main" id="{F0BD6AB6-8ABD-4B3F-9108-2DEA295F5E85}"/>
              </a:ext>
            </a:extLst>
          </p:cNvPr>
          <p:cNvSpPr>
            <a:spLocks noGrp="1"/>
          </p:cNvSpPr>
          <p:nvPr>
            <p:ph type="body" idx="1"/>
          </p:nvPr>
        </p:nvSpPr>
        <p:spPr/>
        <p:txBody>
          <a:bodyPr/>
          <a:lstStyle/>
          <a:p>
            <a:pPr algn="ctr"/>
            <a:r>
              <a:rPr lang="en-US" dirty="0"/>
              <a:t>Benchmark Coverage </a:t>
            </a:r>
          </a:p>
        </p:txBody>
      </p:sp>
      <p:sp>
        <p:nvSpPr>
          <p:cNvPr id="4" name="Content Placeholder 3">
            <a:extLst>
              <a:ext uri="{FF2B5EF4-FFF2-40B4-BE49-F238E27FC236}">
                <a16:creationId xmlns:a16="http://schemas.microsoft.com/office/drawing/2014/main" id="{A73C8F1D-81C8-4B4E-A625-337A9DF193CE}"/>
              </a:ext>
            </a:extLst>
          </p:cNvPr>
          <p:cNvSpPr>
            <a:spLocks noGrp="1"/>
          </p:cNvSpPr>
          <p:nvPr>
            <p:ph sz="half" idx="2"/>
          </p:nvPr>
        </p:nvSpPr>
        <p:spPr/>
        <p:txBody>
          <a:bodyPr/>
          <a:lstStyle/>
          <a:p>
            <a:r>
              <a:rPr lang="en-US" dirty="0"/>
              <a:t>Expanded Medicaid coverage under the federal Affordable Care Act. </a:t>
            </a:r>
          </a:p>
          <a:p>
            <a:r>
              <a:rPr lang="en-US" dirty="0"/>
              <a:t>It is based on Modified Adjusted Gross Income (</a:t>
            </a:r>
            <a:r>
              <a:rPr lang="en-US" b="1" dirty="0"/>
              <a:t>MAGI</a:t>
            </a:r>
            <a:r>
              <a:rPr lang="en-US" dirty="0"/>
              <a:t>).  </a:t>
            </a:r>
          </a:p>
          <a:p>
            <a:r>
              <a:rPr lang="en-US" dirty="0"/>
              <a:t>There are four groups under Benchmark Coverage</a:t>
            </a:r>
          </a:p>
        </p:txBody>
      </p:sp>
      <p:sp>
        <p:nvSpPr>
          <p:cNvPr id="5" name="Text Placeholder 4">
            <a:extLst>
              <a:ext uri="{FF2B5EF4-FFF2-40B4-BE49-F238E27FC236}">
                <a16:creationId xmlns:a16="http://schemas.microsoft.com/office/drawing/2014/main" id="{44251E7C-5E31-4881-A7AA-4AEC0B638E69}"/>
              </a:ext>
            </a:extLst>
          </p:cNvPr>
          <p:cNvSpPr>
            <a:spLocks noGrp="1"/>
          </p:cNvSpPr>
          <p:nvPr>
            <p:ph type="body" sz="quarter" idx="3"/>
          </p:nvPr>
        </p:nvSpPr>
        <p:spPr/>
        <p:txBody>
          <a:bodyPr/>
          <a:lstStyle/>
          <a:p>
            <a:pPr algn="ctr"/>
            <a:r>
              <a:rPr lang="en-US" dirty="0"/>
              <a:t>Standard Coverage</a:t>
            </a:r>
          </a:p>
        </p:txBody>
      </p:sp>
      <p:sp>
        <p:nvSpPr>
          <p:cNvPr id="6" name="Content Placeholder 5">
            <a:extLst>
              <a:ext uri="{FF2B5EF4-FFF2-40B4-BE49-F238E27FC236}">
                <a16:creationId xmlns:a16="http://schemas.microsoft.com/office/drawing/2014/main" id="{68238FBC-22D3-4081-B5CF-4A841835A6FB}"/>
              </a:ext>
            </a:extLst>
          </p:cNvPr>
          <p:cNvSpPr>
            <a:spLocks noGrp="1"/>
          </p:cNvSpPr>
          <p:nvPr>
            <p:ph sz="quarter" idx="4"/>
          </p:nvPr>
        </p:nvSpPr>
        <p:spPr/>
        <p:txBody>
          <a:bodyPr/>
          <a:lstStyle/>
          <a:p>
            <a:r>
              <a:rPr lang="en-US" dirty="0"/>
              <a:t>Replaces the prior Medicaid categories</a:t>
            </a:r>
          </a:p>
        </p:txBody>
      </p:sp>
    </p:spTree>
    <p:extLst>
      <p:ext uri="{BB962C8B-B14F-4D97-AF65-F5344CB8AC3E}">
        <p14:creationId xmlns:p14="http://schemas.microsoft.com/office/powerpoint/2010/main" val="384255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5CE66-A37E-4CC7-9DF9-CA61E7F6CA8E}"/>
              </a:ext>
            </a:extLst>
          </p:cNvPr>
          <p:cNvSpPr>
            <a:spLocks noGrp="1"/>
          </p:cNvSpPr>
          <p:nvPr>
            <p:ph type="title"/>
          </p:nvPr>
        </p:nvSpPr>
        <p:spPr/>
        <p:txBody>
          <a:bodyPr/>
          <a:lstStyle/>
          <a:p>
            <a:pPr algn="ctr"/>
            <a:r>
              <a:rPr lang="en-US" dirty="0"/>
              <a:t>Benchmark Coverage or MAGI</a:t>
            </a:r>
          </a:p>
        </p:txBody>
      </p:sp>
      <p:sp>
        <p:nvSpPr>
          <p:cNvPr id="3" name="Content Placeholder 2">
            <a:extLst>
              <a:ext uri="{FF2B5EF4-FFF2-40B4-BE49-F238E27FC236}">
                <a16:creationId xmlns:a16="http://schemas.microsoft.com/office/drawing/2014/main" id="{131413FF-0202-4641-BA4B-E96BBE483F53}"/>
              </a:ext>
            </a:extLst>
          </p:cNvPr>
          <p:cNvSpPr>
            <a:spLocks noGrp="1"/>
          </p:cNvSpPr>
          <p:nvPr>
            <p:ph idx="1"/>
          </p:nvPr>
        </p:nvSpPr>
        <p:spPr/>
        <p:txBody>
          <a:bodyPr/>
          <a:lstStyle/>
          <a:p>
            <a:r>
              <a:rPr lang="en-US" dirty="0"/>
              <a:t>The adult group consists of individuals between ages 19 and 65, not pregnant, not entitled to enroll in Medicare Part A or B, and not otherwise eligible for and enrolled in mandatory coverage under the State’s Medicaid State Plan. </a:t>
            </a:r>
          </a:p>
          <a:p>
            <a:r>
              <a:rPr lang="en-US" dirty="0"/>
              <a:t>Income eligibility for the adult group is </a:t>
            </a:r>
            <a:r>
              <a:rPr lang="en-US" b="1" dirty="0"/>
              <a:t>138% of the Federal Poverty Level (FPL) </a:t>
            </a:r>
            <a:r>
              <a:rPr lang="en-US" dirty="0"/>
              <a:t>(this includes a 5% income disregard). </a:t>
            </a:r>
          </a:p>
          <a:p>
            <a:r>
              <a:rPr lang="en-US" dirty="0"/>
              <a:t>The FPL for 2018 2019 for a single individual is $12,14012,490 per year or $1,0121,041 per month. </a:t>
            </a:r>
          </a:p>
          <a:p>
            <a:r>
              <a:rPr lang="en-US" b="1" dirty="0"/>
              <a:t>There is NO asset test</a:t>
            </a:r>
            <a:r>
              <a:rPr lang="en-US" dirty="0"/>
              <a:t>.</a:t>
            </a:r>
          </a:p>
        </p:txBody>
      </p:sp>
    </p:spTree>
    <p:extLst>
      <p:ext uri="{BB962C8B-B14F-4D97-AF65-F5344CB8AC3E}">
        <p14:creationId xmlns:p14="http://schemas.microsoft.com/office/powerpoint/2010/main" val="1601434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683DE-ED2C-4457-BD95-1E0004388B04}"/>
              </a:ext>
            </a:extLst>
          </p:cNvPr>
          <p:cNvSpPr>
            <a:spLocks noGrp="1"/>
          </p:cNvSpPr>
          <p:nvPr>
            <p:ph type="title"/>
          </p:nvPr>
        </p:nvSpPr>
        <p:spPr/>
        <p:txBody>
          <a:bodyPr/>
          <a:lstStyle/>
          <a:p>
            <a:r>
              <a:rPr lang="en-US" dirty="0"/>
              <a:t>MAGI: personal injury award/settlement or a structured settlement</a:t>
            </a:r>
          </a:p>
        </p:txBody>
      </p:sp>
      <p:sp>
        <p:nvSpPr>
          <p:cNvPr id="3" name="Content Placeholder 2">
            <a:extLst>
              <a:ext uri="{FF2B5EF4-FFF2-40B4-BE49-F238E27FC236}">
                <a16:creationId xmlns:a16="http://schemas.microsoft.com/office/drawing/2014/main" id="{73ED88EE-FE64-42EA-83F4-C344B6EDADB6}"/>
              </a:ext>
            </a:extLst>
          </p:cNvPr>
          <p:cNvSpPr>
            <a:spLocks noGrp="1"/>
          </p:cNvSpPr>
          <p:nvPr>
            <p:ph idx="1"/>
          </p:nvPr>
        </p:nvSpPr>
        <p:spPr/>
        <p:txBody>
          <a:bodyPr/>
          <a:lstStyle/>
          <a:p>
            <a:r>
              <a:rPr lang="en-US" dirty="0"/>
              <a:t>Consider Benchmark (MAGI-based) Medicaid in case where there is a personal injury award/settlement or a structured settlement. </a:t>
            </a:r>
          </a:p>
          <a:p>
            <a:r>
              <a:rPr lang="en-US" dirty="0"/>
              <a:t>MAGI-based income is based on IRC § 36B(d)(2)(B). </a:t>
            </a:r>
          </a:p>
          <a:p>
            <a:r>
              <a:rPr lang="en-US" dirty="0"/>
              <a:t>Under Revenue rulings the entire amount received by an individual in a settlement of a suit for personal injuries sustained in an accident, including the portion allocable to lost wages, is excludable from the individual’s gross income. </a:t>
            </a:r>
          </a:p>
          <a:p>
            <a:r>
              <a:rPr lang="en-US" dirty="0"/>
              <a:t>Rev. Ruling 61-1, 1961-1 C.B. 14</a:t>
            </a:r>
          </a:p>
        </p:txBody>
      </p:sp>
    </p:spTree>
    <p:extLst>
      <p:ext uri="{BB962C8B-B14F-4D97-AF65-F5344CB8AC3E}">
        <p14:creationId xmlns:p14="http://schemas.microsoft.com/office/powerpoint/2010/main" val="1190864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4927B-49D7-4B1C-BEAD-F42B3F49578E}"/>
              </a:ext>
            </a:extLst>
          </p:cNvPr>
          <p:cNvSpPr>
            <a:spLocks noGrp="1"/>
          </p:cNvSpPr>
          <p:nvPr>
            <p:ph type="title"/>
          </p:nvPr>
        </p:nvSpPr>
        <p:spPr/>
        <p:txBody>
          <a:bodyPr>
            <a:normAutofit/>
          </a:bodyPr>
          <a:lstStyle/>
          <a:p>
            <a:pPr algn="ctr"/>
            <a:r>
              <a:rPr lang="en-US" sz="7200" dirty="0"/>
              <a:t>Medicaid: </a:t>
            </a:r>
            <a:br>
              <a:rPr lang="en-US" sz="7200" dirty="0"/>
            </a:br>
            <a:r>
              <a:rPr lang="en-US" sz="7200" dirty="0"/>
              <a:t>Community Based Care</a:t>
            </a:r>
          </a:p>
        </p:txBody>
      </p:sp>
      <p:sp>
        <p:nvSpPr>
          <p:cNvPr id="3" name="Text Placeholder 2">
            <a:extLst>
              <a:ext uri="{FF2B5EF4-FFF2-40B4-BE49-F238E27FC236}">
                <a16:creationId xmlns:a16="http://schemas.microsoft.com/office/drawing/2014/main" id="{7309D1C5-8A65-48E6-B0F3-514744468861}"/>
              </a:ext>
            </a:extLst>
          </p:cNvPr>
          <p:cNvSpPr>
            <a:spLocks noGrp="1"/>
          </p:cNvSpPr>
          <p:nvPr>
            <p:ph type="body" idx="1"/>
          </p:nvPr>
        </p:nvSpPr>
        <p:spPr/>
        <p:txBody>
          <a:bodyPr/>
          <a:lstStyle/>
          <a:p>
            <a:pPr algn="ctr"/>
            <a:r>
              <a:rPr lang="en-US" sz="4800" b="1" dirty="0"/>
              <a:t>Medicaid Managed Long Term Care</a:t>
            </a:r>
            <a:endParaRPr lang="en-US" sz="4800" dirty="0"/>
          </a:p>
          <a:p>
            <a:endParaRPr lang="en-US" dirty="0"/>
          </a:p>
        </p:txBody>
      </p:sp>
    </p:spTree>
    <p:extLst>
      <p:ext uri="{BB962C8B-B14F-4D97-AF65-F5344CB8AC3E}">
        <p14:creationId xmlns:p14="http://schemas.microsoft.com/office/powerpoint/2010/main" val="3805044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0B1C5-9421-4C63-A95E-5F0AC0FFB514}"/>
              </a:ext>
            </a:extLst>
          </p:cNvPr>
          <p:cNvSpPr>
            <a:spLocks noGrp="1"/>
          </p:cNvSpPr>
          <p:nvPr>
            <p:ph type="title"/>
          </p:nvPr>
        </p:nvSpPr>
        <p:spPr/>
        <p:txBody>
          <a:bodyPr/>
          <a:lstStyle/>
          <a:p>
            <a:r>
              <a:rPr lang="en-US" b="1" dirty="0"/>
              <a:t>New Developments in Elder Law</a:t>
            </a:r>
            <a:br>
              <a:rPr lang="en-US" dirty="0"/>
            </a:br>
            <a:endParaRPr lang="en-US" dirty="0"/>
          </a:p>
        </p:txBody>
      </p:sp>
      <p:sp>
        <p:nvSpPr>
          <p:cNvPr id="3" name="Text Placeholder 2">
            <a:extLst>
              <a:ext uri="{FF2B5EF4-FFF2-40B4-BE49-F238E27FC236}">
                <a16:creationId xmlns:a16="http://schemas.microsoft.com/office/drawing/2014/main" id="{7F31FE13-13AC-484C-93C6-D857BE99E612}"/>
              </a:ext>
            </a:extLst>
          </p:cNvPr>
          <p:cNvSpPr>
            <a:spLocks noGrp="1"/>
          </p:cNvSpPr>
          <p:nvPr>
            <p:ph type="body" idx="1"/>
          </p:nvPr>
        </p:nvSpPr>
        <p:spPr/>
        <p:txBody>
          <a:bodyPr>
            <a:normAutofit fontScale="92500"/>
          </a:bodyPr>
          <a:lstStyle/>
          <a:p>
            <a:pPr algn="ctr"/>
            <a:r>
              <a:rPr lang="en-US" sz="6000" b="1" dirty="0"/>
              <a:t>Medicare and Medigap Insurance</a:t>
            </a:r>
            <a:endParaRPr lang="en-US" sz="6000" dirty="0"/>
          </a:p>
          <a:p>
            <a:endParaRPr lang="en-US" dirty="0"/>
          </a:p>
        </p:txBody>
      </p:sp>
    </p:spTree>
    <p:extLst>
      <p:ext uri="{BB962C8B-B14F-4D97-AF65-F5344CB8AC3E}">
        <p14:creationId xmlns:p14="http://schemas.microsoft.com/office/powerpoint/2010/main" val="185187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0">
            <a:extLst>
              <a:ext uri="{FF2B5EF4-FFF2-40B4-BE49-F238E27FC236}">
                <a16:creationId xmlns:a16="http://schemas.microsoft.com/office/drawing/2014/main" id="{02D22ABF-F8A2-4D7D-B0BA-9F0B9E916597}"/>
              </a:ext>
            </a:extLst>
          </p:cNvPr>
          <p:cNvSpPr>
            <a:spLocks noChangeArrowheads="1"/>
          </p:cNvSpPr>
          <p:nvPr/>
        </p:nvSpPr>
        <p:spPr bwMode="auto">
          <a:xfrm>
            <a:off x="1139825" y="827318"/>
            <a:ext cx="2292350" cy="1371600"/>
          </a:xfrm>
          <a:prstGeom prst="ellipse">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File Medicaid Application with DSS</a:t>
            </a:r>
            <a:endParaRPr kumimoji="0" lang="en-US"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January 1</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3" name="AutoShape 19">
            <a:extLst>
              <a:ext uri="{FF2B5EF4-FFF2-40B4-BE49-F238E27FC236}">
                <a16:creationId xmlns:a16="http://schemas.microsoft.com/office/drawing/2014/main" id="{79B07CF5-E3EF-48E7-A2BF-AC2905F88DC2}"/>
              </a:ext>
            </a:extLst>
          </p:cNvPr>
          <p:cNvSpPr>
            <a:spLocks noChangeShapeType="1"/>
          </p:cNvSpPr>
          <p:nvPr/>
        </p:nvSpPr>
        <p:spPr bwMode="auto">
          <a:xfrm>
            <a:off x="3949700" y="1457035"/>
            <a:ext cx="72390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18">
            <a:extLst>
              <a:ext uri="{FF2B5EF4-FFF2-40B4-BE49-F238E27FC236}">
                <a16:creationId xmlns:a16="http://schemas.microsoft.com/office/drawing/2014/main" id="{BAC0C222-E48B-4BF6-A273-362D6BFCC791}"/>
              </a:ext>
            </a:extLst>
          </p:cNvPr>
          <p:cNvSpPr>
            <a:spLocks noChangeArrowheads="1"/>
          </p:cNvSpPr>
          <p:nvPr/>
        </p:nvSpPr>
        <p:spPr bwMode="auto">
          <a:xfrm>
            <a:off x="5124450" y="983788"/>
            <a:ext cx="1943100" cy="1168400"/>
          </a:xfrm>
          <a:prstGeom prst="rect">
            <a:avLst/>
          </a:prstGeom>
          <a:solidFill>
            <a:srgbClr val="FFFFFF"/>
          </a:solidFill>
          <a:ln w="9525">
            <a:solidFill>
              <a:srgbClr val="000000"/>
            </a:solidFill>
            <a:miter lim="800000"/>
            <a:headEnd/>
            <a:tailEnd/>
          </a:ln>
          <a:effectLst>
            <a:outerShdw dist="107763" dir="135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Medicaid Approved</a:t>
            </a:r>
            <a:endParaRPr kumimoji="0" lang="en-US" altLang="en-US" sz="110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(45 Days*)</a:t>
            </a:r>
            <a:endParaRPr kumimoji="0" lang="en-US"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February 15</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5" name="AutoShape 17">
            <a:extLst>
              <a:ext uri="{FF2B5EF4-FFF2-40B4-BE49-F238E27FC236}">
                <a16:creationId xmlns:a16="http://schemas.microsoft.com/office/drawing/2014/main" id="{5232BAC3-8A22-45B1-9244-8FA5B68BA080}"/>
              </a:ext>
            </a:extLst>
          </p:cNvPr>
          <p:cNvSpPr>
            <a:spLocks noChangeShapeType="1"/>
          </p:cNvSpPr>
          <p:nvPr/>
        </p:nvSpPr>
        <p:spPr bwMode="auto">
          <a:xfrm>
            <a:off x="7826375" y="1457035"/>
            <a:ext cx="64135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16">
            <a:extLst>
              <a:ext uri="{FF2B5EF4-FFF2-40B4-BE49-F238E27FC236}">
                <a16:creationId xmlns:a16="http://schemas.microsoft.com/office/drawing/2014/main" id="{620ABC4B-B9B5-47E0-8A0D-F29894539F73}"/>
              </a:ext>
            </a:extLst>
          </p:cNvPr>
          <p:cNvSpPr>
            <a:spLocks noChangeArrowheads="1"/>
          </p:cNvSpPr>
          <p:nvPr/>
        </p:nvSpPr>
        <p:spPr bwMode="auto">
          <a:xfrm>
            <a:off x="9280006" y="756112"/>
            <a:ext cx="2044700" cy="1219200"/>
          </a:xfrm>
          <a:prstGeom prst="rect">
            <a:avLst/>
          </a:prstGeom>
          <a:solidFill>
            <a:srgbClr val="FFFFFF"/>
          </a:solidFill>
          <a:ln w="9525">
            <a:solidFill>
              <a:srgbClr val="000000"/>
            </a:solidFill>
            <a:miter lim="800000"/>
            <a:headEnd/>
            <a:tailEnd/>
          </a:ln>
          <a:effectLst>
            <a:outerShdw dist="107763" dir="135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Request Conflict Free Assessment </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(CFA)</a:t>
            </a:r>
            <a:endParaRPr kumimoji="0" lang="en-US" altLang="en-US" sz="105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February 16</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7" name="Rectangle 15">
            <a:extLst>
              <a:ext uri="{FF2B5EF4-FFF2-40B4-BE49-F238E27FC236}">
                <a16:creationId xmlns:a16="http://schemas.microsoft.com/office/drawing/2014/main" id="{BDDE53D5-2352-42E4-A3CC-9CB6C29C4EFC}"/>
              </a:ext>
            </a:extLst>
          </p:cNvPr>
          <p:cNvSpPr>
            <a:spLocks noChangeArrowheads="1"/>
          </p:cNvSpPr>
          <p:nvPr/>
        </p:nvSpPr>
        <p:spPr bwMode="auto">
          <a:xfrm>
            <a:off x="9295881" y="2515985"/>
            <a:ext cx="2012950" cy="1181100"/>
          </a:xfrm>
          <a:prstGeom prst="rect">
            <a:avLst/>
          </a:prstGeom>
          <a:solidFill>
            <a:srgbClr val="FFFFFF"/>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Conflict Free Assessment (CFA) </a:t>
            </a:r>
            <a:endParaRPr kumimoji="0" lang="en-US" altLang="en-US" sz="105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Conducted </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7days**</a:t>
            </a:r>
            <a:endParaRPr kumimoji="0" lang="en-US" altLang="en-US" sz="105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February 23</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8" name="AutoShape 14">
            <a:extLst>
              <a:ext uri="{FF2B5EF4-FFF2-40B4-BE49-F238E27FC236}">
                <a16:creationId xmlns:a16="http://schemas.microsoft.com/office/drawing/2014/main" id="{CE68A142-5320-4C9D-AC67-C3E75D91453F}"/>
              </a:ext>
            </a:extLst>
          </p:cNvPr>
          <p:cNvSpPr>
            <a:spLocks noChangeShapeType="1"/>
          </p:cNvSpPr>
          <p:nvPr/>
        </p:nvSpPr>
        <p:spPr bwMode="auto">
          <a:xfrm>
            <a:off x="10302356" y="2104303"/>
            <a:ext cx="0" cy="2984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 Box 21">
            <a:extLst>
              <a:ext uri="{FF2B5EF4-FFF2-40B4-BE49-F238E27FC236}">
                <a16:creationId xmlns:a16="http://schemas.microsoft.com/office/drawing/2014/main" id="{E0AB5E55-699B-4716-8212-72FF9560BBF1}"/>
              </a:ext>
            </a:extLst>
          </p:cNvPr>
          <p:cNvSpPr txBox="1">
            <a:spLocks noChangeArrowheads="1"/>
          </p:cNvSpPr>
          <p:nvPr/>
        </p:nvSpPr>
        <p:spPr bwMode="auto">
          <a:xfrm>
            <a:off x="3524250" y="-60325"/>
            <a:ext cx="4902200" cy="88764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Typical Timeline for Applying for </a:t>
            </a:r>
            <a:endParaRPr kumimoji="0" lang="en-US" altLang="en-US" sz="10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Medicaid MLTC Personal Care Services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13">
            <a:extLst>
              <a:ext uri="{FF2B5EF4-FFF2-40B4-BE49-F238E27FC236}">
                <a16:creationId xmlns:a16="http://schemas.microsoft.com/office/drawing/2014/main" id="{B1FB28BF-BBDD-4DAC-81AB-D5CAB4E822DE}"/>
              </a:ext>
            </a:extLst>
          </p:cNvPr>
          <p:cNvSpPr>
            <a:spLocks noChangeArrowheads="1"/>
          </p:cNvSpPr>
          <p:nvPr/>
        </p:nvSpPr>
        <p:spPr bwMode="auto">
          <a:xfrm>
            <a:off x="5219469" y="2553970"/>
            <a:ext cx="1987550" cy="1130300"/>
          </a:xfrm>
          <a:prstGeom prst="rect">
            <a:avLst/>
          </a:prstGeom>
          <a:solidFill>
            <a:srgbClr val="FFFFFF"/>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CFA has two days to send written approval</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February 25</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1" name="AutoShape 12">
            <a:extLst>
              <a:ext uri="{FF2B5EF4-FFF2-40B4-BE49-F238E27FC236}">
                <a16:creationId xmlns:a16="http://schemas.microsoft.com/office/drawing/2014/main" id="{EE00A286-15F5-4C03-973E-15C62C8205A5}"/>
              </a:ext>
            </a:extLst>
          </p:cNvPr>
          <p:cNvSpPr>
            <a:spLocks noChangeShapeType="1"/>
          </p:cNvSpPr>
          <p:nvPr/>
        </p:nvSpPr>
        <p:spPr bwMode="auto">
          <a:xfrm flipH="1" flipV="1">
            <a:off x="8220017" y="3112770"/>
            <a:ext cx="615950" cy="127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11">
            <a:extLst>
              <a:ext uri="{FF2B5EF4-FFF2-40B4-BE49-F238E27FC236}">
                <a16:creationId xmlns:a16="http://schemas.microsoft.com/office/drawing/2014/main" id="{97A92647-BD90-4592-AC97-381903C1E210}"/>
              </a:ext>
            </a:extLst>
          </p:cNvPr>
          <p:cNvSpPr>
            <a:spLocks noChangeArrowheads="1"/>
          </p:cNvSpPr>
          <p:nvPr/>
        </p:nvSpPr>
        <p:spPr bwMode="auto">
          <a:xfrm>
            <a:off x="1190625" y="2445645"/>
            <a:ext cx="2241550" cy="1123950"/>
          </a:xfrm>
          <a:prstGeom prst="rect">
            <a:avLst/>
          </a:prstGeom>
          <a:solidFill>
            <a:srgbClr val="FFFFFF"/>
          </a:solidFill>
          <a:ln w="9525">
            <a:solidFill>
              <a:srgbClr val="000000"/>
            </a:solidFill>
            <a:miter lim="800000"/>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 MLTC Plan</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 request Nurse Assessment</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Needs</a:t>
            </a:r>
            <a:endParaRPr kumimoji="0" lang="en-US" altLang="en-US" sz="105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February 26</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3" name="AutoShape 10">
            <a:extLst>
              <a:ext uri="{FF2B5EF4-FFF2-40B4-BE49-F238E27FC236}">
                <a16:creationId xmlns:a16="http://schemas.microsoft.com/office/drawing/2014/main" id="{C5C1AE77-FB87-4944-ABAE-3825C19581F6}"/>
              </a:ext>
            </a:extLst>
          </p:cNvPr>
          <p:cNvSpPr>
            <a:spLocks noChangeShapeType="1"/>
          </p:cNvSpPr>
          <p:nvPr/>
        </p:nvSpPr>
        <p:spPr bwMode="auto">
          <a:xfrm flipH="1">
            <a:off x="4201738" y="3078480"/>
            <a:ext cx="552450" cy="63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9">
            <a:extLst>
              <a:ext uri="{FF2B5EF4-FFF2-40B4-BE49-F238E27FC236}">
                <a16:creationId xmlns:a16="http://schemas.microsoft.com/office/drawing/2014/main" id="{256A16CA-CE35-4402-A6AC-44BA97DB1FAD}"/>
              </a:ext>
            </a:extLst>
          </p:cNvPr>
          <p:cNvSpPr>
            <a:spLocks noChangeArrowheads="1"/>
          </p:cNvSpPr>
          <p:nvPr/>
        </p:nvSpPr>
        <p:spPr bwMode="auto">
          <a:xfrm>
            <a:off x="1212850" y="4328448"/>
            <a:ext cx="2197100" cy="1085850"/>
          </a:xfrm>
          <a:prstGeom prst="rect">
            <a:avLst/>
          </a:prstGeom>
          <a:solidFill>
            <a:srgbClr val="FFFFFF"/>
          </a:solidFill>
          <a:ln w="9525">
            <a:solidFill>
              <a:srgbClr val="000000"/>
            </a:solidFill>
            <a:miter lim="800000"/>
            <a:headEnd/>
            <a:tailEnd/>
          </a:ln>
          <a:effectLst>
            <a:outerShdw dist="107763" dir="135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MLTC Conducts</a:t>
            </a:r>
            <a:endParaRPr kumimoji="0" lang="en-US" altLang="en-US" sz="110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Assessment of Needs</a:t>
            </a:r>
            <a:endParaRPr kumimoji="0" lang="en-US" altLang="en-US" sz="110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March 19</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15" name="AutoShape 8">
            <a:extLst>
              <a:ext uri="{FF2B5EF4-FFF2-40B4-BE49-F238E27FC236}">
                <a16:creationId xmlns:a16="http://schemas.microsoft.com/office/drawing/2014/main" id="{944AF620-A6C6-488D-9510-0E62E645119E}"/>
              </a:ext>
            </a:extLst>
          </p:cNvPr>
          <p:cNvSpPr>
            <a:spLocks noChangeShapeType="1"/>
          </p:cNvSpPr>
          <p:nvPr/>
        </p:nvSpPr>
        <p:spPr bwMode="auto">
          <a:xfrm>
            <a:off x="2234017" y="3603625"/>
            <a:ext cx="12700" cy="4826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7">
            <a:extLst>
              <a:ext uri="{FF2B5EF4-FFF2-40B4-BE49-F238E27FC236}">
                <a16:creationId xmlns:a16="http://schemas.microsoft.com/office/drawing/2014/main" id="{486865E7-54F7-42F3-B8E0-BE8DC796C53E}"/>
              </a:ext>
            </a:extLst>
          </p:cNvPr>
          <p:cNvSpPr>
            <a:spLocks noChangeArrowheads="1"/>
          </p:cNvSpPr>
          <p:nvPr/>
        </p:nvSpPr>
        <p:spPr bwMode="auto">
          <a:xfrm>
            <a:off x="5241752" y="3969213"/>
            <a:ext cx="2451100" cy="1473200"/>
          </a:xfrm>
          <a:prstGeom prst="rect">
            <a:avLst/>
          </a:prstGeom>
          <a:solidFill>
            <a:srgbClr val="FFFFFF"/>
          </a:solidFill>
          <a:ln w="9525">
            <a:solidFill>
              <a:srgbClr val="000000"/>
            </a:solidFill>
            <a:miter lim="800000"/>
            <a:headEnd/>
            <a:tailEnd/>
          </a:ln>
          <a:effectLst>
            <a:outerShdw dist="107763" dir="135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Enrollment Agreement signed with MLTC </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Plan March 20</a:t>
            </a:r>
            <a:endParaRPr kumimoji="0" lang="en-US" altLang="en-US" sz="105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(March 19 deadline for April 1 Service Commencement missed)</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7" name="AutoShape 6">
            <a:extLst>
              <a:ext uri="{FF2B5EF4-FFF2-40B4-BE49-F238E27FC236}">
                <a16:creationId xmlns:a16="http://schemas.microsoft.com/office/drawing/2014/main" id="{DC269E9C-D03D-4568-A9BC-E1B98191EB8D}"/>
              </a:ext>
            </a:extLst>
          </p:cNvPr>
          <p:cNvSpPr>
            <a:spLocks noChangeShapeType="1"/>
          </p:cNvSpPr>
          <p:nvPr/>
        </p:nvSpPr>
        <p:spPr bwMode="auto">
          <a:xfrm>
            <a:off x="4285558" y="4647998"/>
            <a:ext cx="533400" cy="127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5">
            <a:extLst>
              <a:ext uri="{FF2B5EF4-FFF2-40B4-BE49-F238E27FC236}">
                <a16:creationId xmlns:a16="http://schemas.microsoft.com/office/drawing/2014/main" id="{B5F5B585-1AFC-4650-88C4-ADCCED0A7880}"/>
              </a:ext>
            </a:extLst>
          </p:cNvPr>
          <p:cNvSpPr>
            <a:spLocks noChangeArrowheads="1"/>
          </p:cNvSpPr>
          <p:nvPr/>
        </p:nvSpPr>
        <p:spPr bwMode="auto">
          <a:xfrm>
            <a:off x="9403831" y="3953512"/>
            <a:ext cx="1797050" cy="1238250"/>
          </a:xfrm>
          <a:prstGeom prst="rect">
            <a:avLst/>
          </a:prstGeom>
          <a:solidFill>
            <a:srgbClr val="FFFFFF"/>
          </a:solidFill>
          <a:ln w="9525">
            <a:solidFill>
              <a:srgbClr val="000000"/>
            </a:solidFill>
            <a:miter lim="800000"/>
            <a:headEnd/>
            <a:tailEnd/>
          </a:ln>
          <a:effectLst>
            <a:outerShdw dist="107763" dir="135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MLTC Plan assigns</a:t>
            </a:r>
            <a:endParaRPr kumimoji="0" lang="en-US" altLang="en-US" sz="110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Licensed Home Care Vendor</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sp>
        <p:nvSpPr>
          <p:cNvPr id="19" name="Oval 4">
            <a:extLst>
              <a:ext uri="{FF2B5EF4-FFF2-40B4-BE49-F238E27FC236}">
                <a16:creationId xmlns:a16="http://schemas.microsoft.com/office/drawing/2014/main" id="{35547217-D22D-41A3-A9E1-2FF3B8971E13}"/>
              </a:ext>
            </a:extLst>
          </p:cNvPr>
          <p:cNvSpPr>
            <a:spLocks noChangeArrowheads="1"/>
          </p:cNvSpPr>
          <p:nvPr/>
        </p:nvSpPr>
        <p:spPr bwMode="auto">
          <a:xfrm>
            <a:off x="9442450" y="5699125"/>
            <a:ext cx="1993900" cy="958850"/>
          </a:xfrm>
          <a:prstGeom prst="ellipse">
            <a:avLst/>
          </a:prstGeom>
          <a:solidFill>
            <a:srgbClr val="FFFFFF"/>
          </a:solidFill>
          <a:ln w="9525">
            <a:solidFill>
              <a:srgbClr val="000000"/>
            </a:solidFill>
            <a:round/>
            <a:headEnd/>
            <a:tailEnd/>
          </a:ln>
          <a:effectLst>
            <a:outerShdw dist="107763" dir="18900000" algn="ctr" rotWithShape="0">
              <a:srgbClr val="80808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Services Commence</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May 1</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chemeClr val="tx1"/>
              </a:solidFill>
              <a:effectLst/>
              <a:latin typeface="Arial" panose="020B0604020202020204" pitchFamily="34" charset="0"/>
            </a:endParaRPr>
          </a:p>
        </p:txBody>
      </p:sp>
      <p:sp>
        <p:nvSpPr>
          <p:cNvPr id="20" name="AutoShape 3">
            <a:extLst>
              <a:ext uri="{FF2B5EF4-FFF2-40B4-BE49-F238E27FC236}">
                <a16:creationId xmlns:a16="http://schemas.microsoft.com/office/drawing/2014/main" id="{6FD9BE11-5E53-4FA9-8623-1F8CCF96F00B}"/>
              </a:ext>
            </a:extLst>
          </p:cNvPr>
          <p:cNvSpPr>
            <a:spLocks noChangeShapeType="1"/>
          </p:cNvSpPr>
          <p:nvPr/>
        </p:nvSpPr>
        <p:spPr bwMode="auto">
          <a:xfrm>
            <a:off x="8299392" y="4574944"/>
            <a:ext cx="457200" cy="63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AutoShape 2">
            <a:extLst>
              <a:ext uri="{FF2B5EF4-FFF2-40B4-BE49-F238E27FC236}">
                <a16:creationId xmlns:a16="http://schemas.microsoft.com/office/drawing/2014/main" id="{6DD5E201-60EF-4C9E-A28C-DAD4757D5481}"/>
              </a:ext>
            </a:extLst>
          </p:cNvPr>
          <p:cNvSpPr>
            <a:spLocks noChangeShapeType="1"/>
          </p:cNvSpPr>
          <p:nvPr/>
        </p:nvSpPr>
        <p:spPr bwMode="auto">
          <a:xfrm flipH="1">
            <a:off x="10345825" y="5179263"/>
            <a:ext cx="6350" cy="4191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Text Box 1">
            <a:extLst>
              <a:ext uri="{FF2B5EF4-FFF2-40B4-BE49-F238E27FC236}">
                <a16:creationId xmlns:a16="http://schemas.microsoft.com/office/drawing/2014/main" id="{845A85C6-6C69-4AC0-85C8-1C2FD165551F}"/>
              </a:ext>
            </a:extLst>
          </p:cNvPr>
          <p:cNvSpPr txBox="1">
            <a:spLocks noChangeArrowheads="1"/>
          </p:cNvSpPr>
          <p:nvPr/>
        </p:nvSpPr>
        <p:spPr bwMode="auto">
          <a:xfrm>
            <a:off x="-101600" y="5699125"/>
            <a:ext cx="4775200" cy="11239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*Can take longer if there are deferrals for additional documentation.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**Maximus (New York Medicaid Choice) has state contract for Conflict Free Eligibility &amp; Enrollment Center.  CFEEC has 7 days to schedule home assessment.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23" name="Rectangle 22">
            <a:extLst>
              <a:ext uri="{FF2B5EF4-FFF2-40B4-BE49-F238E27FC236}">
                <a16:creationId xmlns:a16="http://schemas.microsoft.com/office/drawing/2014/main" id="{E84E140B-5728-4D42-9761-F23E9CB3BC0F}"/>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4" name="Rectangle 34">
            <a:extLst>
              <a:ext uri="{FF2B5EF4-FFF2-40B4-BE49-F238E27FC236}">
                <a16:creationId xmlns:a16="http://schemas.microsoft.com/office/drawing/2014/main" id="{E1B94655-E85E-4E0B-A2A2-CF2FFC238E44}"/>
              </a:ext>
            </a:extLst>
          </p:cNvPr>
          <p:cNvSpPr>
            <a:spLocks noChangeArrowheads="1"/>
          </p:cNvSpPr>
          <p:nvPr/>
        </p:nvSpPr>
        <p:spPr bwMode="auto">
          <a:xfrm>
            <a:off x="2051050" y="4757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43269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F024-E47E-4484-9557-569C7020F4C6}"/>
              </a:ext>
            </a:extLst>
          </p:cNvPr>
          <p:cNvSpPr>
            <a:spLocks noGrp="1"/>
          </p:cNvSpPr>
          <p:nvPr>
            <p:ph type="title"/>
          </p:nvPr>
        </p:nvSpPr>
        <p:spPr/>
        <p:txBody>
          <a:bodyPr>
            <a:normAutofit fontScale="90000"/>
          </a:bodyPr>
          <a:lstStyle/>
          <a:p>
            <a:pPr algn="ctr"/>
            <a:br>
              <a:rPr lang="en-US" b="1" dirty="0"/>
            </a:br>
            <a:r>
              <a:rPr lang="en-US" b="1" dirty="0"/>
              <a:t>The Consumer Directed </a:t>
            </a:r>
            <a:br>
              <a:rPr lang="en-US" b="1" dirty="0"/>
            </a:br>
            <a:r>
              <a:rPr lang="en-US" b="1" dirty="0"/>
              <a:t>Personal Assistance Program (CDPAP) </a:t>
            </a:r>
            <a:br>
              <a:rPr lang="en-US" dirty="0"/>
            </a:br>
            <a:endParaRPr lang="en-US" dirty="0"/>
          </a:p>
        </p:txBody>
      </p:sp>
      <p:sp>
        <p:nvSpPr>
          <p:cNvPr id="3" name="Content Placeholder 2">
            <a:extLst>
              <a:ext uri="{FF2B5EF4-FFF2-40B4-BE49-F238E27FC236}">
                <a16:creationId xmlns:a16="http://schemas.microsoft.com/office/drawing/2014/main" id="{360BB397-34EE-437C-B5E0-56C8AE7CCB3A}"/>
              </a:ext>
            </a:extLst>
          </p:cNvPr>
          <p:cNvSpPr>
            <a:spLocks noGrp="1"/>
          </p:cNvSpPr>
          <p:nvPr>
            <p:ph idx="1"/>
          </p:nvPr>
        </p:nvSpPr>
        <p:spPr/>
        <p:txBody>
          <a:bodyPr/>
          <a:lstStyle/>
          <a:p>
            <a:r>
              <a:rPr lang="en-US" dirty="0"/>
              <a:t>CDPAP provides for the applicant-recipient, or a family member, to manage all aspects of the employment of the home care worker, including hiring, training, and supervising the worker. </a:t>
            </a:r>
          </a:p>
          <a:p>
            <a:r>
              <a:rPr lang="en-US" dirty="0"/>
              <a:t>A Fiscal Intermediary authorized by the local Department of Social Services oversees the administrative aspects of the program such as timesheets and paychecks.</a:t>
            </a:r>
          </a:p>
          <a:p>
            <a:r>
              <a:rPr lang="en-US" dirty="0"/>
              <a:t>The 2019 New York State Budget limited Fiscal Intermediaries to an entity that provides fiscal intermediary services and has a contract for providing such services with the department of health and is selected through the procurement process.</a:t>
            </a:r>
          </a:p>
        </p:txBody>
      </p:sp>
    </p:spTree>
    <p:extLst>
      <p:ext uri="{BB962C8B-B14F-4D97-AF65-F5344CB8AC3E}">
        <p14:creationId xmlns:p14="http://schemas.microsoft.com/office/powerpoint/2010/main" val="989454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735D3-758D-441D-A5AB-6DB178E66C10}"/>
              </a:ext>
            </a:extLst>
          </p:cNvPr>
          <p:cNvSpPr>
            <a:spLocks noGrp="1"/>
          </p:cNvSpPr>
          <p:nvPr>
            <p:ph type="title"/>
          </p:nvPr>
        </p:nvSpPr>
        <p:spPr/>
        <p:txBody>
          <a:bodyPr>
            <a:normAutofit fontScale="90000"/>
          </a:bodyPr>
          <a:lstStyle/>
          <a:p>
            <a:pPr algn="ctr"/>
            <a:br>
              <a:rPr lang="en-US" b="1" dirty="0"/>
            </a:br>
            <a:r>
              <a:rPr lang="en-US" b="1" dirty="0"/>
              <a:t>Labor Law Issues in Home Care Services</a:t>
            </a:r>
            <a:br>
              <a:rPr lang="en-US" dirty="0"/>
            </a:br>
            <a:endParaRPr lang="en-US" dirty="0"/>
          </a:p>
        </p:txBody>
      </p:sp>
      <p:sp>
        <p:nvSpPr>
          <p:cNvPr id="3" name="Content Placeholder 2">
            <a:extLst>
              <a:ext uri="{FF2B5EF4-FFF2-40B4-BE49-F238E27FC236}">
                <a16:creationId xmlns:a16="http://schemas.microsoft.com/office/drawing/2014/main" id="{E12B1495-1121-4375-99DD-5BEB7D675417}"/>
              </a:ext>
            </a:extLst>
          </p:cNvPr>
          <p:cNvSpPr>
            <a:spLocks noGrp="1"/>
          </p:cNvSpPr>
          <p:nvPr>
            <p:ph idx="1"/>
          </p:nvPr>
        </p:nvSpPr>
        <p:spPr/>
        <p:txBody>
          <a:bodyPr>
            <a:normAutofit/>
          </a:bodyPr>
          <a:lstStyle/>
          <a:p>
            <a:r>
              <a:rPr lang="en-US" dirty="0"/>
              <a:t>The New York Court of Appeals reversed two Appellate Division cases to find that pursuant to the New York State Department of Labor's (DOL) Miscellaneous Industries and Occupations Minimum Wage Order an employer does not need to pay its home health care aide employees for each hour of a 24-hour shift. </a:t>
            </a:r>
          </a:p>
          <a:p>
            <a:r>
              <a:rPr lang="en-US" dirty="0"/>
              <a:t>DOL has interpreted its Wage Order to require payment for at least 13 hours of a 24-hour shift if the employee is allowed a sleep break of at least 8 hours - and actually receives five hours of uninterrupted sleep - and three hours of meal break time. </a:t>
            </a:r>
          </a:p>
          <a:p>
            <a:r>
              <a:rPr lang="en-US" i="1" dirty="0" err="1"/>
              <a:t>Andryeyeva</a:t>
            </a:r>
            <a:r>
              <a:rPr lang="en-US" i="1" dirty="0"/>
              <a:t> v New York Health Care, Inc.</a:t>
            </a:r>
            <a:endParaRPr lang="en-US" dirty="0"/>
          </a:p>
        </p:txBody>
      </p:sp>
    </p:spTree>
    <p:extLst>
      <p:ext uri="{BB962C8B-B14F-4D97-AF65-F5344CB8AC3E}">
        <p14:creationId xmlns:p14="http://schemas.microsoft.com/office/powerpoint/2010/main" val="377887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BB5E-97AD-4A35-B667-A5C7BED9DDE5}"/>
              </a:ext>
            </a:extLst>
          </p:cNvPr>
          <p:cNvSpPr>
            <a:spLocks noGrp="1"/>
          </p:cNvSpPr>
          <p:nvPr>
            <p:ph type="title"/>
          </p:nvPr>
        </p:nvSpPr>
        <p:spPr/>
        <p:txBody>
          <a:bodyPr/>
          <a:lstStyle/>
          <a:p>
            <a:pPr algn="ctr"/>
            <a:r>
              <a:rPr lang="en-US" dirty="0"/>
              <a:t>Joint Employer</a:t>
            </a:r>
          </a:p>
        </p:txBody>
      </p:sp>
      <p:sp>
        <p:nvSpPr>
          <p:cNvPr id="3" name="Content Placeholder 2">
            <a:extLst>
              <a:ext uri="{FF2B5EF4-FFF2-40B4-BE49-F238E27FC236}">
                <a16:creationId xmlns:a16="http://schemas.microsoft.com/office/drawing/2014/main" id="{BFB8BBDC-A2C6-4429-B05A-9147FD17B6F5}"/>
              </a:ext>
            </a:extLst>
          </p:cNvPr>
          <p:cNvSpPr>
            <a:spLocks noGrp="1"/>
          </p:cNvSpPr>
          <p:nvPr>
            <p:ph idx="1"/>
          </p:nvPr>
        </p:nvSpPr>
        <p:spPr/>
        <p:txBody>
          <a:bodyPr>
            <a:normAutofit/>
          </a:bodyPr>
          <a:lstStyle/>
          <a:p>
            <a:r>
              <a:rPr lang="en-US" sz="3600" dirty="0"/>
              <a:t>The federal district court ruled that a Fiscal Intermediary in the Consumer Directed Program is a joint employer of personal assistants for purposes of the labor laws.</a:t>
            </a:r>
          </a:p>
          <a:p>
            <a:r>
              <a:rPr lang="en-US" sz="3600" i="1" dirty="0" err="1"/>
              <a:t>Hardgers</a:t>
            </a:r>
            <a:r>
              <a:rPr lang="en-US" sz="3600" i="1" dirty="0"/>
              <a:t>-Powell v. Angels in Your Home LLC</a:t>
            </a:r>
            <a:r>
              <a:rPr lang="en-US" sz="3600" dirty="0"/>
              <a:t>, 330 F.R.D. 89, 2019 U.S. Dist. LEXIS 16315, 2019 WL 409276 (WDNY 2019), </a:t>
            </a:r>
          </a:p>
        </p:txBody>
      </p:sp>
    </p:spTree>
    <p:extLst>
      <p:ext uri="{BB962C8B-B14F-4D97-AF65-F5344CB8AC3E}">
        <p14:creationId xmlns:p14="http://schemas.microsoft.com/office/powerpoint/2010/main" val="3196405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FA0FE-28EC-40D5-A45F-95FC4E5BEEB3}"/>
              </a:ext>
            </a:extLst>
          </p:cNvPr>
          <p:cNvSpPr>
            <a:spLocks noGrp="1"/>
          </p:cNvSpPr>
          <p:nvPr>
            <p:ph type="title"/>
          </p:nvPr>
        </p:nvSpPr>
        <p:spPr/>
        <p:txBody>
          <a:bodyPr/>
          <a:lstStyle/>
          <a:p>
            <a:r>
              <a:rPr lang="en-US" dirty="0"/>
              <a:t>Trusts in Medicaid Planning</a:t>
            </a:r>
          </a:p>
        </p:txBody>
      </p:sp>
      <p:sp>
        <p:nvSpPr>
          <p:cNvPr id="3" name="Text Placeholder 2">
            <a:extLst>
              <a:ext uri="{FF2B5EF4-FFF2-40B4-BE49-F238E27FC236}">
                <a16:creationId xmlns:a16="http://schemas.microsoft.com/office/drawing/2014/main" id="{C0A7B6C5-DC41-47E7-9509-620809F83621}"/>
              </a:ext>
            </a:extLst>
          </p:cNvPr>
          <p:cNvSpPr>
            <a:spLocks noGrp="1"/>
          </p:cNvSpPr>
          <p:nvPr>
            <p:ph type="body" idx="1"/>
          </p:nvPr>
        </p:nvSpPr>
        <p:spPr/>
        <p:txBody>
          <a:bodyPr>
            <a:normAutofit/>
          </a:bodyPr>
          <a:lstStyle/>
          <a:p>
            <a:pPr algn="ctr"/>
            <a:r>
              <a:rPr lang="en-US" sz="2800" dirty="0"/>
              <a:t>Supplemental Needs Trusts </a:t>
            </a:r>
          </a:p>
          <a:p>
            <a:pPr algn="ctr"/>
            <a:r>
              <a:rPr lang="en-US" sz="2800" dirty="0"/>
              <a:t>and</a:t>
            </a:r>
          </a:p>
          <a:p>
            <a:pPr algn="ctr"/>
            <a:r>
              <a:rPr lang="en-US" sz="2800" dirty="0"/>
              <a:t>Medicaid Trusts</a:t>
            </a:r>
          </a:p>
        </p:txBody>
      </p:sp>
    </p:spTree>
    <p:extLst>
      <p:ext uri="{BB962C8B-B14F-4D97-AF65-F5344CB8AC3E}">
        <p14:creationId xmlns:p14="http://schemas.microsoft.com/office/powerpoint/2010/main" val="1519357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2653D-2B0A-4075-A761-EB061188AB71}"/>
              </a:ext>
            </a:extLst>
          </p:cNvPr>
          <p:cNvSpPr>
            <a:spLocks noGrp="1"/>
          </p:cNvSpPr>
          <p:nvPr>
            <p:ph type="title"/>
          </p:nvPr>
        </p:nvSpPr>
        <p:spPr/>
        <p:txBody>
          <a:bodyPr>
            <a:normAutofit fontScale="90000"/>
          </a:bodyPr>
          <a:lstStyle/>
          <a:p>
            <a:pPr algn="ctr"/>
            <a:br>
              <a:rPr lang="en-US" b="1" dirty="0"/>
            </a:br>
            <a:r>
              <a:rPr lang="en-US" b="1" dirty="0"/>
              <a:t>A Homestead </a:t>
            </a:r>
            <a:br>
              <a:rPr lang="en-US" b="1" dirty="0"/>
            </a:br>
            <a:r>
              <a:rPr lang="en-US" b="1" dirty="0"/>
              <a:t>in a Supplemental Needs Trust</a:t>
            </a:r>
            <a:br>
              <a:rPr lang="en-US" dirty="0"/>
            </a:br>
            <a:endParaRPr lang="en-US" dirty="0"/>
          </a:p>
        </p:txBody>
      </p:sp>
      <p:sp>
        <p:nvSpPr>
          <p:cNvPr id="3" name="Content Placeholder 2">
            <a:extLst>
              <a:ext uri="{FF2B5EF4-FFF2-40B4-BE49-F238E27FC236}">
                <a16:creationId xmlns:a16="http://schemas.microsoft.com/office/drawing/2014/main" id="{C09CDB74-93A5-4094-8D58-E324E911D6DF}"/>
              </a:ext>
            </a:extLst>
          </p:cNvPr>
          <p:cNvSpPr>
            <a:spLocks noGrp="1"/>
          </p:cNvSpPr>
          <p:nvPr>
            <p:ph idx="1"/>
          </p:nvPr>
        </p:nvSpPr>
        <p:spPr/>
        <p:txBody>
          <a:bodyPr>
            <a:normAutofit/>
          </a:bodyPr>
          <a:lstStyle/>
          <a:p>
            <a:r>
              <a:rPr lang="en-US" dirty="0"/>
              <a:t>A homestead purchased by a self-settled trust may be required by a court to be owned by the trust and not the beneficiary. </a:t>
            </a:r>
            <a:r>
              <a:rPr lang="en-US" i="1" dirty="0"/>
              <a:t>Matter of Fontan</a:t>
            </a:r>
            <a:r>
              <a:rPr lang="en-US" dirty="0"/>
              <a:t>, 2008 N.Y. Misc. LEXIS 3948 (Sur. Ct. New York County 2008).</a:t>
            </a:r>
          </a:p>
          <a:p>
            <a:r>
              <a:rPr lang="en-US" dirty="0"/>
              <a:t> However, in </a:t>
            </a:r>
            <a:r>
              <a:rPr lang="en-US" i="1" dirty="0"/>
              <a:t>Matter of </a:t>
            </a:r>
            <a:r>
              <a:rPr lang="en-US" i="1" dirty="0" err="1"/>
              <a:t>Tinsmon</a:t>
            </a:r>
            <a:r>
              <a:rPr lang="en-US" i="1" dirty="0"/>
              <a:t> (Lasher),</a:t>
            </a:r>
            <a:r>
              <a:rPr lang="en-US" dirty="0"/>
              <a:t> 169 A.D.3d 1305, 95 N.Y.S.3d 411 (3d Dept. 2019), the Appellate Division affirmed a Surrogate Court decision allowing the trustee of an SNT to purchase an interest in the beneficiary's home and pay off an encumbering mortgage on it, leaving the title to the home in the beneficiary’s guardians. </a:t>
            </a:r>
          </a:p>
          <a:p>
            <a:r>
              <a:rPr lang="en-US" i="1" dirty="0"/>
              <a:t>Matter of </a:t>
            </a:r>
            <a:r>
              <a:rPr lang="en-US" i="1" dirty="0" err="1"/>
              <a:t>Tinsmon</a:t>
            </a:r>
            <a:r>
              <a:rPr lang="en-US" i="1" dirty="0"/>
              <a:t> (Lasher)</a:t>
            </a:r>
            <a:r>
              <a:rPr lang="en-US" dirty="0"/>
              <a:t>, relied on the former SSI POMS.</a:t>
            </a:r>
          </a:p>
        </p:txBody>
      </p:sp>
    </p:spTree>
    <p:extLst>
      <p:ext uri="{BB962C8B-B14F-4D97-AF65-F5344CB8AC3E}">
        <p14:creationId xmlns:p14="http://schemas.microsoft.com/office/powerpoint/2010/main" val="335939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FCE00-7397-4B81-B2BD-163605E4356E}"/>
              </a:ext>
            </a:extLst>
          </p:cNvPr>
          <p:cNvSpPr>
            <a:spLocks noGrp="1"/>
          </p:cNvSpPr>
          <p:nvPr>
            <p:ph type="title"/>
          </p:nvPr>
        </p:nvSpPr>
        <p:spPr/>
        <p:txBody>
          <a:bodyPr>
            <a:normAutofit fontScale="90000"/>
          </a:bodyPr>
          <a:lstStyle/>
          <a:p>
            <a:pPr algn="ctr"/>
            <a:br>
              <a:rPr lang="en-US" b="1" dirty="0"/>
            </a:br>
            <a:r>
              <a:rPr lang="en-US" b="1" dirty="0"/>
              <a:t>Irrevocable Medicaid Trusts</a:t>
            </a:r>
            <a:br>
              <a:rPr lang="en-US" dirty="0"/>
            </a:br>
            <a:endParaRPr lang="en-US" dirty="0"/>
          </a:p>
        </p:txBody>
      </p:sp>
      <p:sp>
        <p:nvSpPr>
          <p:cNvPr id="3" name="Content Placeholder 2">
            <a:extLst>
              <a:ext uri="{FF2B5EF4-FFF2-40B4-BE49-F238E27FC236}">
                <a16:creationId xmlns:a16="http://schemas.microsoft.com/office/drawing/2014/main" id="{CE281CA0-0028-44C0-9E4A-D50C4FDD581D}"/>
              </a:ext>
            </a:extLst>
          </p:cNvPr>
          <p:cNvSpPr>
            <a:spLocks noGrp="1"/>
          </p:cNvSpPr>
          <p:nvPr>
            <p:ph idx="1"/>
          </p:nvPr>
        </p:nvSpPr>
        <p:spPr/>
        <p:txBody>
          <a:bodyPr>
            <a:normAutofit fontScale="92500"/>
          </a:bodyPr>
          <a:lstStyle/>
          <a:p>
            <a:r>
              <a:rPr lang="en-US" dirty="0"/>
              <a:t>The principal of a trust is an available resource for purposes of a Medicaid eligibility determination where son, as a trustee, depleted a majority of the trust's value by using a home equity line of credit secured by a trust asset to pay for petitioner's living and caregiver expenses. </a:t>
            </a:r>
          </a:p>
          <a:p>
            <a:r>
              <a:rPr lang="en-US" dirty="0"/>
              <a:t>Because the trust instrument gave the trustees broad discretion in the distribution of the trust principal, including for petitioner's benefit, the agency did not err in concluding that despite the fact that petitioner's son no longer wishes to exercise his discretion to make such distributions. </a:t>
            </a:r>
          </a:p>
          <a:p>
            <a:r>
              <a:rPr lang="en-US" i="1" dirty="0"/>
              <a:t>Matter of Pugliese v Zucker</a:t>
            </a:r>
            <a:r>
              <a:rPr lang="en-US" dirty="0"/>
              <a:t>, 2019 N.Y. App. Div. LEXIS 7203, 2019 NY Slip Op 07159 (4</a:t>
            </a:r>
            <a:r>
              <a:rPr lang="en-US" baseline="30000" dirty="0"/>
              <a:t>th</a:t>
            </a:r>
            <a:r>
              <a:rPr lang="en-US" dirty="0"/>
              <a:t> Dept. October 4, 2019). </a:t>
            </a:r>
          </a:p>
          <a:p>
            <a:endParaRPr lang="en-US" dirty="0"/>
          </a:p>
        </p:txBody>
      </p:sp>
    </p:spTree>
    <p:extLst>
      <p:ext uri="{BB962C8B-B14F-4D97-AF65-F5344CB8AC3E}">
        <p14:creationId xmlns:p14="http://schemas.microsoft.com/office/powerpoint/2010/main" val="1907690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E12D0-48E1-407A-8F65-990A0A1FF2CA}"/>
              </a:ext>
            </a:extLst>
          </p:cNvPr>
          <p:cNvSpPr>
            <a:spLocks noGrp="1"/>
          </p:cNvSpPr>
          <p:nvPr>
            <p:ph type="title"/>
          </p:nvPr>
        </p:nvSpPr>
        <p:spPr/>
        <p:txBody>
          <a:bodyPr>
            <a:normAutofit fontScale="90000"/>
          </a:bodyPr>
          <a:lstStyle/>
          <a:p>
            <a:pPr algn="ctr"/>
            <a:br>
              <a:rPr lang="en-US" b="1" dirty="0"/>
            </a:br>
            <a:r>
              <a:rPr lang="en-US" b="1" dirty="0"/>
              <a:t>Third Party Liability </a:t>
            </a:r>
            <a:br>
              <a:rPr lang="en-US" b="1" dirty="0"/>
            </a:br>
            <a:r>
              <a:rPr lang="en-US" b="1" dirty="0"/>
              <a:t>for Nursing Home Care</a:t>
            </a:r>
            <a:br>
              <a:rPr lang="en-US" dirty="0"/>
            </a:br>
            <a:endParaRPr lang="en-US" dirty="0"/>
          </a:p>
        </p:txBody>
      </p:sp>
      <p:sp>
        <p:nvSpPr>
          <p:cNvPr id="3" name="Content Placeholder 2">
            <a:extLst>
              <a:ext uri="{FF2B5EF4-FFF2-40B4-BE49-F238E27FC236}">
                <a16:creationId xmlns:a16="http://schemas.microsoft.com/office/drawing/2014/main" id="{C62A4BAB-2424-4BC1-B003-B8470C6B45AA}"/>
              </a:ext>
            </a:extLst>
          </p:cNvPr>
          <p:cNvSpPr>
            <a:spLocks noGrp="1"/>
          </p:cNvSpPr>
          <p:nvPr>
            <p:ph idx="1"/>
          </p:nvPr>
        </p:nvSpPr>
        <p:spPr/>
        <p:txBody>
          <a:bodyPr/>
          <a:lstStyle/>
          <a:p>
            <a:r>
              <a:rPr lang="en-US" sz="3200" dirty="0"/>
              <a:t>While a nursing facility may not require a third-party guarantee of payment to the facility as a condition to admission or a continued stay in the facility, it may require an individual who has legal access to a resident's income or resources to provide payment from such income or resources, without incurring personal liability.</a:t>
            </a:r>
          </a:p>
          <a:p>
            <a:r>
              <a:rPr lang="en-US" sz="3200" dirty="0"/>
              <a:t> </a:t>
            </a:r>
            <a:r>
              <a:rPr lang="en-US" sz="3200" i="1" dirty="0" err="1"/>
              <a:t>Jopal</a:t>
            </a:r>
            <a:r>
              <a:rPr lang="en-US" sz="3200" i="1" dirty="0"/>
              <a:t> at St. James, LLC v Manning</a:t>
            </a:r>
            <a:r>
              <a:rPr lang="en-US" sz="3200" dirty="0"/>
              <a:t>, 2019 N.Y. Misc. LEXIS 4983, 2019 NY Slip Op 32720(U) (Sup. Ct. Suffolk County September 5, 2019).</a:t>
            </a:r>
          </a:p>
          <a:p>
            <a:endParaRPr lang="en-US" dirty="0"/>
          </a:p>
        </p:txBody>
      </p:sp>
    </p:spTree>
    <p:extLst>
      <p:ext uri="{BB962C8B-B14F-4D97-AF65-F5344CB8AC3E}">
        <p14:creationId xmlns:p14="http://schemas.microsoft.com/office/powerpoint/2010/main" val="3730068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DD11A-75B7-4E8D-BC0C-CEE80BF88979}"/>
              </a:ext>
            </a:extLst>
          </p:cNvPr>
          <p:cNvSpPr>
            <a:spLocks noGrp="1"/>
          </p:cNvSpPr>
          <p:nvPr>
            <p:ph type="title"/>
          </p:nvPr>
        </p:nvSpPr>
        <p:spPr/>
        <p:txBody>
          <a:bodyPr>
            <a:normAutofit fontScale="90000"/>
          </a:bodyPr>
          <a:lstStyle/>
          <a:p>
            <a:pPr algn="ctr"/>
            <a:br>
              <a:rPr lang="en-US" dirty="0"/>
            </a:br>
            <a:r>
              <a:rPr lang="en-US" dirty="0"/>
              <a:t>Medicaid: </a:t>
            </a:r>
            <a:r>
              <a:rPr lang="en-US" b="1" dirty="0"/>
              <a:t>Supplying of Documentation</a:t>
            </a:r>
            <a:br>
              <a:rPr lang="en-US" dirty="0"/>
            </a:br>
            <a:endParaRPr lang="en-US" dirty="0"/>
          </a:p>
        </p:txBody>
      </p:sp>
      <p:sp>
        <p:nvSpPr>
          <p:cNvPr id="3" name="Content Placeholder 2">
            <a:extLst>
              <a:ext uri="{FF2B5EF4-FFF2-40B4-BE49-F238E27FC236}">
                <a16:creationId xmlns:a16="http://schemas.microsoft.com/office/drawing/2014/main" id="{9E69C071-3644-4959-B562-5322D6647AB3}"/>
              </a:ext>
            </a:extLst>
          </p:cNvPr>
          <p:cNvSpPr>
            <a:spLocks noGrp="1"/>
          </p:cNvSpPr>
          <p:nvPr>
            <p:ph idx="1"/>
          </p:nvPr>
        </p:nvSpPr>
        <p:spPr/>
        <p:txBody>
          <a:bodyPr/>
          <a:lstStyle/>
          <a:p>
            <a:r>
              <a:rPr lang="en-US" dirty="0"/>
              <a:t>An applicant will not have eligibility denied or discontinued solely because he does not possess and cannot obtain information about the income or resources of a nonapplying legally responsible relative who is not living with him. 18 NYCRR § 360-2.3(a)(2); </a:t>
            </a:r>
          </a:p>
          <a:p>
            <a:r>
              <a:rPr lang="en-US" i="1" dirty="0"/>
              <a:t>Matter of Waterfront Ctr. for Rehabilitation &amp; Healthcare v. New York State Dept. of Health</a:t>
            </a:r>
            <a:r>
              <a:rPr lang="en-US" dirty="0"/>
              <a:t>, 162 A.D.3d 1717,  80 N.Y.S.3d 771 (4th Dept. 2018)</a:t>
            </a:r>
          </a:p>
        </p:txBody>
      </p:sp>
    </p:spTree>
    <p:extLst>
      <p:ext uri="{BB962C8B-B14F-4D97-AF65-F5344CB8AC3E}">
        <p14:creationId xmlns:p14="http://schemas.microsoft.com/office/powerpoint/2010/main" val="3852872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81A3A-B715-4E85-BD11-3D9CC02C911F}"/>
              </a:ext>
            </a:extLst>
          </p:cNvPr>
          <p:cNvSpPr>
            <a:spLocks noGrp="1"/>
          </p:cNvSpPr>
          <p:nvPr>
            <p:ph type="title"/>
          </p:nvPr>
        </p:nvSpPr>
        <p:spPr/>
        <p:txBody>
          <a:bodyPr/>
          <a:lstStyle/>
          <a:p>
            <a:pPr algn="ctr"/>
            <a:r>
              <a:rPr lang="en-US" b="1" dirty="0" err="1"/>
              <a:t>Medicaid:Supplying</a:t>
            </a:r>
            <a:r>
              <a:rPr lang="en-US" b="1" dirty="0"/>
              <a:t> of Documentation</a:t>
            </a:r>
            <a:br>
              <a:rPr lang="en-US" dirty="0"/>
            </a:br>
            <a:endParaRPr lang="en-US" dirty="0"/>
          </a:p>
        </p:txBody>
      </p:sp>
      <p:sp>
        <p:nvSpPr>
          <p:cNvPr id="3" name="Text Placeholder 2">
            <a:extLst>
              <a:ext uri="{FF2B5EF4-FFF2-40B4-BE49-F238E27FC236}">
                <a16:creationId xmlns:a16="http://schemas.microsoft.com/office/drawing/2014/main" id="{E73D945F-2FB5-4BD9-951D-E29E905F4541}"/>
              </a:ext>
            </a:extLst>
          </p:cNvPr>
          <p:cNvSpPr>
            <a:spLocks noGrp="1"/>
          </p:cNvSpPr>
          <p:nvPr>
            <p:ph type="body" idx="1"/>
          </p:nvPr>
        </p:nvSpPr>
        <p:spPr/>
        <p:txBody>
          <a:bodyPr>
            <a:normAutofit/>
          </a:bodyPr>
          <a:lstStyle/>
          <a:p>
            <a:pPr algn="ctr"/>
            <a:r>
              <a:rPr lang="en-US" sz="3200" dirty="0"/>
              <a:t>Attorney</a:t>
            </a:r>
          </a:p>
        </p:txBody>
      </p:sp>
      <p:sp>
        <p:nvSpPr>
          <p:cNvPr id="4" name="Content Placeholder 3">
            <a:extLst>
              <a:ext uri="{FF2B5EF4-FFF2-40B4-BE49-F238E27FC236}">
                <a16:creationId xmlns:a16="http://schemas.microsoft.com/office/drawing/2014/main" id="{223EF9E0-1450-491B-AF12-71E9DE6599D1}"/>
              </a:ext>
            </a:extLst>
          </p:cNvPr>
          <p:cNvSpPr>
            <a:spLocks noGrp="1"/>
          </p:cNvSpPr>
          <p:nvPr>
            <p:ph sz="half" idx="2"/>
          </p:nvPr>
        </p:nvSpPr>
        <p:spPr/>
        <p:txBody>
          <a:bodyPr>
            <a:normAutofit lnSpcReduction="10000"/>
          </a:bodyPr>
          <a:lstStyle/>
          <a:p>
            <a:r>
              <a:rPr lang="en-US" dirty="0"/>
              <a:t>Where an attorney for the agent of the applicant failed to provide the requested documentation by the extended deadline the application was properly denied.</a:t>
            </a:r>
          </a:p>
          <a:p>
            <a:r>
              <a:rPr lang="en-US" dirty="0"/>
              <a:t> </a:t>
            </a:r>
            <a:r>
              <a:rPr lang="en-US" i="1" dirty="0"/>
              <a:t>Matter of Schaffer v Zucker</a:t>
            </a:r>
            <a:r>
              <a:rPr lang="en-US" dirty="0"/>
              <a:t>, 165 A.D.3d 1266, 85 N.Y.S.3d 556 (2d Dept. 2018).</a:t>
            </a:r>
          </a:p>
        </p:txBody>
      </p:sp>
      <p:sp>
        <p:nvSpPr>
          <p:cNvPr id="5" name="Text Placeholder 4">
            <a:extLst>
              <a:ext uri="{FF2B5EF4-FFF2-40B4-BE49-F238E27FC236}">
                <a16:creationId xmlns:a16="http://schemas.microsoft.com/office/drawing/2014/main" id="{F1EAA87F-D522-467B-8462-C0B7BB95A610}"/>
              </a:ext>
            </a:extLst>
          </p:cNvPr>
          <p:cNvSpPr>
            <a:spLocks noGrp="1"/>
          </p:cNvSpPr>
          <p:nvPr>
            <p:ph type="body" sz="quarter" idx="3"/>
          </p:nvPr>
        </p:nvSpPr>
        <p:spPr/>
        <p:txBody>
          <a:bodyPr>
            <a:normAutofit/>
          </a:bodyPr>
          <a:lstStyle/>
          <a:p>
            <a:pPr algn="ctr"/>
            <a:r>
              <a:rPr lang="en-US" sz="3200" dirty="0"/>
              <a:t>Guardian</a:t>
            </a:r>
          </a:p>
        </p:txBody>
      </p:sp>
      <p:sp>
        <p:nvSpPr>
          <p:cNvPr id="6" name="Content Placeholder 5">
            <a:extLst>
              <a:ext uri="{FF2B5EF4-FFF2-40B4-BE49-F238E27FC236}">
                <a16:creationId xmlns:a16="http://schemas.microsoft.com/office/drawing/2014/main" id="{8DFFAB81-DB04-45E3-98C9-DC29E2E282E1}"/>
              </a:ext>
            </a:extLst>
          </p:cNvPr>
          <p:cNvSpPr>
            <a:spLocks noGrp="1"/>
          </p:cNvSpPr>
          <p:nvPr>
            <p:ph sz="quarter" idx="4"/>
          </p:nvPr>
        </p:nvSpPr>
        <p:spPr/>
        <p:txBody>
          <a:bodyPr>
            <a:normAutofit lnSpcReduction="10000"/>
          </a:bodyPr>
          <a:lstStyle/>
          <a:p>
            <a:r>
              <a:rPr lang="en-US" dirty="0"/>
              <a:t>Where a guardian admitted at the FH that the requested documents had not been provided, and failed to establish that the applicant was unable to obtain the documentation …the application was properly denied.</a:t>
            </a:r>
          </a:p>
          <a:p>
            <a:r>
              <a:rPr lang="en-US" dirty="0"/>
              <a:t> </a:t>
            </a:r>
            <a:r>
              <a:rPr lang="en-US" i="1" dirty="0"/>
              <a:t>Matter of Mangels v Zucker</a:t>
            </a:r>
            <a:r>
              <a:rPr lang="en-US" dirty="0"/>
              <a:t>, 168 A.D.3d 1060, 92 N.Y.S.3d 377 (2d Dept. 2019).</a:t>
            </a:r>
          </a:p>
        </p:txBody>
      </p:sp>
    </p:spTree>
    <p:extLst>
      <p:ext uri="{BB962C8B-B14F-4D97-AF65-F5344CB8AC3E}">
        <p14:creationId xmlns:p14="http://schemas.microsoft.com/office/powerpoint/2010/main" val="1113507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524B-3916-453F-A040-2862BE6AAA76}"/>
              </a:ext>
            </a:extLst>
          </p:cNvPr>
          <p:cNvSpPr>
            <a:spLocks noGrp="1"/>
          </p:cNvSpPr>
          <p:nvPr>
            <p:ph type="title"/>
          </p:nvPr>
        </p:nvSpPr>
        <p:spPr/>
        <p:txBody>
          <a:bodyPr>
            <a:normAutofit fontScale="90000"/>
          </a:bodyPr>
          <a:lstStyle/>
          <a:p>
            <a:pPr algn="ctr"/>
            <a:br>
              <a:rPr lang="en-US" b="1" dirty="0"/>
            </a:br>
            <a:r>
              <a:rPr lang="en-US" b="1" dirty="0"/>
              <a:t>Part B Copayment and premium amounts</a:t>
            </a:r>
            <a:br>
              <a:rPr lang="en-US" b="1" dirty="0"/>
            </a:br>
            <a:r>
              <a:rPr lang="en-US" b="1" dirty="0"/>
              <a:t> for 2019 &amp; 2020:</a:t>
            </a:r>
            <a:br>
              <a:rPr lang="en-US" dirty="0"/>
            </a:br>
            <a:endParaRPr lang="en-US" dirty="0"/>
          </a:p>
        </p:txBody>
      </p:sp>
      <p:sp>
        <p:nvSpPr>
          <p:cNvPr id="3" name="Content Placeholder 2">
            <a:extLst>
              <a:ext uri="{FF2B5EF4-FFF2-40B4-BE49-F238E27FC236}">
                <a16:creationId xmlns:a16="http://schemas.microsoft.com/office/drawing/2014/main" id="{1986D9B7-3BFC-4665-967D-D48A2F31B42D}"/>
              </a:ext>
            </a:extLst>
          </p:cNvPr>
          <p:cNvSpPr>
            <a:spLocks noGrp="1"/>
          </p:cNvSpPr>
          <p:nvPr>
            <p:ph idx="1"/>
          </p:nvPr>
        </p:nvSpPr>
        <p:spPr>
          <a:xfrm>
            <a:off x="838200" y="1825625"/>
            <a:ext cx="10515600" cy="4667250"/>
          </a:xfrm>
        </p:spPr>
        <p:txBody>
          <a:bodyPr>
            <a:normAutofit lnSpcReduction="10000"/>
          </a:bodyPr>
          <a:lstStyle/>
          <a:p>
            <a:r>
              <a:rPr lang="en-US" dirty="0"/>
              <a:t>Part B premium: $135.50 per month on average </a:t>
            </a:r>
            <a:r>
              <a:rPr lang="en-US" b="1" dirty="0"/>
              <a:t>(2020 will be $144.60). </a:t>
            </a:r>
            <a:r>
              <a:rPr lang="en-US" dirty="0"/>
              <a:t>If your income is above $85,000 (single) or $170,000 (married couple), then your Medicare Part B premium may be higher.</a:t>
            </a:r>
          </a:p>
          <a:p>
            <a:r>
              <a:rPr lang="en-US" b="1" dirty="0"/>
              <a:t>Part B deductible &amp; coinsurance</a:t>
            </a:r>
          </a:p>
          <a:p>
            <a:r>
              <a:rPr lang="en-US" dirty="0"/>
              <a:t>You pay $185 per year in 2019 ($198 in 2020) for your Part B </a:t>
            </a:r>
            <a:r>
              <a:rPr lang="en-US" dirty="0">
                <a:hlinkClick r:id="rId2" tooltip="&lt;p&gt;The amount you must pay for health care or prescriptions before Original Medicare, your prescription drug plan, or your other insurance begins to pay.&lt;/p&gt;&#10;">
                  <a:extLst>
                    <a:ext uri="{A12FA001-AC4F-418D-AE19-62706E023703}">
                      <ahyp:hlinkClr xmlns:ahyp="http://schemas.microsoft.com/office/drawing/2018/hyperlinkcolor" val="tx"/>
                    </a:ext>
                  </a:extLst>
                </a:hlinkClick>
              </a:rPr>
              <a:t>Deductible</a:t>
            </a:r>
            <a:r>
              <a:rPr lang="en-US" dirty="0"/>
              <a:t>. </a:t>
            </a:r>
          </a:p>
          <a:p>
            <a:r>
              <a:rPr lang="en-US" dirty="0"/>
              <a:t>After your deductible is met, you typically pay 20% of the </a:t>
            </a:r>
            <a:r>
              <a:rPr lang="en-US" dirty="0">
                <a:hlinkClick r:id="rId2" tooltip="&lt;p&gt;In Original Medicare, this is the amount a doctor or supplier that accepts assignment can be paid. It may be less than the actual amount a doctor or supplier charges. Medicare pays part of this amount and you’re responsible for the difference.&lt;/p&gt;&#10;">
                  <a:extLst>
                    <a:ext uri="{A12FA001-AC4F-418D-AE19-62706E023703}">
                      <ahyp:hlinkClr xmlns:ahyp="http://schemas.microsoft.com/office/drawing/2018/hyperlinkcolor" val="tx"/>
                    </a:ext>
                  </a:extLst>
                </a:hlinkClick>
              </a:rPr>
              <a:t>Medicare-approved amount</a:t>
            </a:r>
            <a:r>
              <a:rPr lang="en-US" dirty="0"/>
              <a:t> for these:</a:t>
            </a:r>
          </a:p>
          <a:p>
            <a:pPr lvl="1"/>
            <a:r>
              <a:rPr lang="en-US" dirty="0"/>
              <a:t>Most doctor services (including most doctor services while you're a hospital inpatient)</a:t>
            </a:r>
          </a:p>
          <a:p>
            <a:pPr lvl="1"/>
            <a:r>
              <a:rPr lang="en-US" dirty="0"/>
              <a:t>Outpatient therapy</a:t>
            </a:r>
          </a:p>
          <a:p>
            <a:pPr lvl="1"/>
            <a:r>
              <a:rPr lang="en-US" dirty="0">
                <a:hlinkClick r:id="rId2" tooltip="&lt;p&gt;Certain medical equipment, like a walker, wheelchair, or hospital bed, that's ordered by your doctor for use in the home.&lt;/p&gt;&#10;">
                  <a:extLst>
                    <a:ext uri="{A12FA001-AC4F-418D-AE19-62706E023703}">
                      <ahyp:hlinkClr xmlns:ahyp="http://schemas.microsoft.com/office/drawing/2018/hyperlinkcolor" val="tx"/>
                    </a:ext>
                  </a:extLst>
                </a:hlinkClick>
              </a:rPr>
              <a:t>Durable medical equipment (DME)</a:t>
            </a:r>
            <a:r>
              <a:rPr lang="en-US" dirty="0"/>
              <a:t> </a:t>
            </a:r>
          </a:p>
          <a:p>
            <a:endParaRPr lang="en-US" dirty="0"/>
          </a:p>
          <a:p>
            <a:endParaRPr lang="en-US" dirty="0"/>
          </a:p>
        </p:txBody>
      </p:sp>
    </p:spTree>
    <p:extLst>
      <p:ext uri="{BB962C8B-B14F-4D97-AF65-F5344CB8AC3E}">
        <p14:creationId xmlns:p14="http://schemas.microsoft.com/office/powerpoint/2010/main" val="38894977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BE82-E2AC-49C8-80D9-B94B58DA9B55}"/>
              </a:ext>
            </a:extLst>
          </p:cNvPr>
          <p:cNvSpPr>
            <a:spLocks noGrp="1"/>
          </p:cNvSpPr>
          <p:nvPr>
            <p:ph type="title"/>
          </p:nvPr>
        </p:nvSpPr>
        <p:spPr/>
        <p:txBody>
          <a:bodyPr/>
          <a:lstStyle/>
          <a:p>
            <a:pPr algn="ctr"/>
            <a:r>
              <a:rPr lang="en-US" dirty="0"/>
              <a:t>Power of Attorney</a:t>
            </a:r>
          </a:p>
        </p:txBody>
      </p:sp>
      <p:sp>
        <p:nvSpPr>
          <p:cNvPr id="3" name="Text Placeholder 2">
            <a:extLst>
              <a:ext uri="{FF2B5EF4-FFF2-40B4-BE49-F238E27FC236}">
                <a16:creationId xmlns:a16="http://schemas.microsoft.com/office/drawing/2014/main" id="{0E5BE8CC-3443-4901-BF61-B96C002E8D9C}"/>
              </a:ext>
            </a:extLst>
          </p:cNvPr>
          <p:cNvSpPr>
            <a:spLocks noGrp="1"/>
          </p:cNvSpPr>
          <p:nvPr>
            <p:ph type="body" idx="1"/>
          </p:nvPr>
        </p:nvSpPr>
        <p:spPr/>
        <p:txBody>
          <a:bodyPr/>
          <a:lstStyle/>
          <a:p>
            <a:r>
              <a:rPr lang="en-US" sz="3600" dirty="0"/>
              <a:t>Update on the NYS Power of Attorney; Statutory Gifts Rider; Review of litigation; Potential Legislation</a:t>
            </a:r>
          </a:p>
          <a:p>
            <a:endParaRPr lang="en-US" dirty="0"/>
          </a:p>
        </p:txBody>
      </p:sp>
    </p:spTree>
    <p:extLst>
      <p:ext uri="{BB962C8B-B14F-4D97-AF65-F5344CB8AC3E}">
        <p14:creationId xmlns:p14="http://schemas.microsoft.com/office/powerpoint/2010/main" val="393398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14BC3-F721-46BA-904B-646C9FF07F56}"/>
              </a:ext>
            </a:extLst>
          </p:cNvPr>
          <p:cNvSpPr>
            <a:spLocks noGrp="1"/>
          </p:cNvSpPr>
          <p:nvPr>
            <p:ph type="title"/>
          </p:nvPr>
        </p:nvSpPr>
        <p:spPr/>
        <p:txBody>
          <a:bodyPr/>
          <a:lstStyle/>
          <a:p>
            <a:pPr algn="ctr"/>
            <a:r>
              <a:rPr lang="en-US" dirty="0"/>
              <a:t>Effective Dates of Current Law</a:t>
            </a:r>
          </a:p>
        </p:txBody>
      </p:sp>
      <p:sp>
        <p:nvSpPr>
          <p:cNvPr id="3" name="Content Placeholder 2">
            <a:extLst>
              <a:ext uri="{FF2B5EF4-FFF2-40B4-BE49-F238E27FC236}">
                <a16:creationId xmlns:a16="http://schemas.microsoft.com/office/drawing/2014/main" id="{DE32869E-5A75-489E-8621-F56B5CCD2FE3}"/>
              </a:ext>
            </a:extLst>
          </p:cNvPr>
          <p:cNvSpPr>
            <a:spLocks noGrp="1"/>
          </p:cNvSpPr>
          <p:nvPr>
            <p:ph idx="1"/>
          </p:nvPr>
        </p:nvSpPr>
        <p:spPr/>
        <p:txBody>
          <a:bodyPr/>
          <a:lstStyle/>
          <a:p>
            <a:r>
              <a:rPr lang="en-US" altLang="en-US" dirty="0">
                <a:latin typeface="Times New Roman" panose="02020603050405020304" pitchFamily="18" charset="0"/>
                <a:cs typeface="Times New Roman" panose="02020603050405020304" pitchFamily="18" charset="0"/>
              </a:rPr>
              <a:t>Chapter 340 of the Laws of 2010 </a:t>
            </a:r>
          </a:p>
          <a:p>
            <a:r>
              <a:rPr lang="en-US" altLang="en-US" dirty="0">
                <a:latin typeface="Times New Roman" panose="02020603050405020304" pitchFamily="18" charset="0"/>
                <a:cs typeface="Times New Roman" panose="02020603050405020304" pitchFamily="18" charset="0"/>
              </a:rPr>
              <a:t>The law amended various sections of  Article 5, Title 15 of the N.Y. General Obligations Law.</a:t>
            </a:r>
          </a:p>
          <a:p>
            <a:r>
              <a:rPr lang="en-US" altLang="en-US" dirty="0">
                <a:latin typeface="Times New Roman" panose="02020603050405020304" pitchFamily="18" charset="0"/>
                <a:cs typeface="Times New Roman" panose="02020603050405020304" pitchFamily="18" charset="0"/>
              </a:rPr>
              <a:t>It became law on August 13, 2010. </a:t>
            </a:r>
          </a:p>
          <a:p>
            <a:r>
              <a:rPr lang="en-US" altLang="en-US" dirty="0">
                <a:latin typeface="Times New Roman" panose="02020603050405020304" pitchFamily="18" charset="0"/>
                <a:cs typeface="Times New Roman" panose="02020603050405020304" pitchFamily="18" charset="0"/>
              </a:rPr>
              <a:t>Effective on the 30th day after it became a law</a:t>
            </a:r>
          </a:p>
          <a:p>
            <a:r>
              <a:rPr lang="en-US" altLang="en-US" dirty="0">
                <a:latin typeface="Times New Roman" panose="02020603050405020304" pitchFamily="18" charset="0"/>
                <a:cs typeface="Times New Roman" panose="02020603050405020304" pitchFamily="18" charset="0"/>
              </a:rPr>
              <a:t>Deemed to have been in full force and effect on and after September 1, 2009 (the date the previous law became effective). </a:t>
            </a:r>
          </a:p>
          <a:p>
            <a:endParaRPr lang="en-US" dirty="0"/>
          </a:p>
        </p:txBody>
      </p:sp>
    </p:spTree>
    <p:extLst>
      <p:ext uri="{BB962C8B-B14F-4D97-AF65-F5344CB8AC3E}">
        <p14:creationId xmlns:p14="http://schemas.microsoft.com/office/powerpoint/2010/main" val="23902320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026">
            <a:extLst>
              <a:ext uri="{FF2B5EF4-FFF2-40B4-BE49-F238E27FC236}">
                <a16:creationId xmlns:a16="http://schemas.microsoft.com/office/drawing/2014/main" id="{6E210FB5-8A23-43E9-964C-64FDB4751760}"/>
              </a:ext>
            </a:extLst>
          </p:cNvPr>
          <p:cNvSpPr>
            <a:spLocks noGrp="1"/>
          </p:cNvSpPr>
          <p:nvPr>
            <p:ph type="title"/>
          </p:nvPr>
        </p:nvSpPr>
        <p:spPr/>
        <p:txBody>
          <a:bodyPr/>
          <a:lstStyle/>
          <a:p>
            <a:pPr algn="ctr"/>
            <a:r>
              <a:rPr lang="en-US" altLang="en-US" dirty="0"/>
              <a:t>Previous Revision to POA Law</a:t>
            </a:r>
          </a:p>
        </p:txBody>
      </p:sp>
      <p:sp>
        <p:nvSpPr>
          <p:cNvPr id="82947" name="Rectangle 1027">
            <a:extLst>
              <a:ext uri="{FF2B5EF4-FFF2-40B4-BE49-F238E27FC236}">
                <a16:creationId xmlns:a16="http://schemas.microsoft.com/office/drawing/2014/main" id="{FFE18EFB-F7AC-46B3-9C6C-CE9A28FA7ADE}"/>
              </a:ext>
            </a:extLst>
          </p:cNvPr>
          <p:cNvSpPr>
            <a:spLocks noGrp="1"/>
          </p:cNvSpPr>
          <p:nvPr>
            <p:ph type="body" idx="1"/>
          </p:nvPr>
        </p:nvSpPr>
        <p:spPr/>
        <p:txBody>
          <a:bodyPr/>
          <a:lstStyle/>
          <a:p>
            <a:r>
              <a:rPr lang="en-US" altLang="en-US" dirty="0">
                <a:cs typeface="Times New Roman" panose="02020603050405020304" pitchFamily="18" charset="0"/>
              </a:rPr>
              <a:t>Chapter 644 of the Laws of 2008</a:t>
            </a:r>
          </a:p>
          <a:p>
            <a:r>
              <a:rPr lang="en-US" altLang="en-US" dirty="0">
                <a:cs typeface="Times New Roman" panose="02020603050405020304" pitchFamily="18" charset="0"/>
              </a:rPr>
              <a:t> Amended the New York General Obligations Law </a:t>
            </a:r>
          </a:p>
          <a:p>
            <a:r>
              <a:rPr lang="en-US" altLang="en-US" dirty="0">
                <a:cs typeface="Times New Roman" panose="02020603050405020304" pitchFamily="18" charset="0"/>
              </a:rPr>
              <a:t>Effective September 1, 2009</a:t>
            </a:r>
          </a:p>
          <a:p>
            <a:pPr marL="0" indent="0">
              <a:buNone/>
            </a:pPr>
            <a:endParaRPr lang="en-US" altLang="en-US" dirty="0">
              <a:cs typeface="Times New Roman" panose="02020603050405020304" pitchFamily="18" charset="0"/>
            </a:endParaRPr>
          </a:p>
          <a:p>
            <a:pPr marL="0" indent="0" algn="ctr">
              <a:buNone/>
            </a:pPr>
            <a:r>
              <a:rPr lang="en-US" altLang="en-US" b="1" dirty="0">
                <a:cs typeface="Times New Roman" panose="02020603050405020304" pitchFamily="18" charset="0"/>
              </a:rPr>
              <a:t>BIG MISTAKE: Using the 2008-2009 form after Sept. 2010</a:t>
            </a:r>
          </a:p>
          <a:p>
            <a:pPr marL="0" indent="0" algn="ctr">
              <a:buNone/>
            </a:pPr>
            <a:r>
              <a:rPr lang="en-US" altLang="en-US" b="1" dirty="0">
                <a:cs typeface="Times New Roman" panose="02020603050405020304" pitchFamily="18" charset="0"/>
              </a:rPr>
              <a:t>Such a POA would not only not be a Statutory Form, </a:t>
            </a:r>
          </a:p>
          <a:p>
            <a:pPr marL="0" indent="0" algn="ctr">
              <a:buNone/>
            </a:pPr>
            <a:r>
              <a:rPr lang="en-US" altLang="en-US" b="1" dirty="0">
                <a:cs typeface="Times New Roman" panose="02020603050405020304" pitchFamily="18" charset="0"/>
              </a:rPr>
              <a:t>but also not be valid.</a:t>
            </a:r>
            <a:endParaRPr lang="en-US" alt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a:extLst>
              <a:ext uri="{FF2B5EF4-FFF2-40B4-BE49-F238E27FC236}">
                <a16:creationId xmlns:a16="http://schemas.microsoft.com/office/drawing/2014/main" id="{CDC23A12-DCEA-4869-8CD7-3AA8584DBB01}"/>
              </a:ext>
            </a:extLst>
          </p:cNvPr>
          <p:cNvSpPr>
            <a:spLocks noGrp="1"/>
          </p:cNvSpPr>
          <p:nvPr>
            <p:ph type="title"/>
          </p:nvPr>
        </p:nvSpPr>
        <p:spPr/>
        <p:txBody>
          <a:bodyPr/>
          <a:lstStyle/>
          <a:p>
            <a:pPr algn="ctr"/>
            <a:r>
              <a:rPr lang="en-US" altLang="en-US" dirty="0"/>
              <a:t>Overview To 2008 &amp; 2009 Laws</a:t>
            </a:r>
          </a:p>
        </p:txBody>
      </p:sp>
      <p:sp>
        <p:nvSpPr>
          <p:cNvPr id="87043" name="Rectangle 1027">
            <a:extLst>
              <a:ext uri="{FF2B5EF4-FFF2-40B4-BE49-F238E27FC236}">
                <a16:creationId xmlns:a16="http://schemas.microsoft.com/office/drawing/2014/main" id="{99BC7A7D-1015-46A5-B5A3-E2F31B297398}"/>
              </a:ext>
            </a:extLst>
          </p:cNvPr>
          <p:cNvSpPr>
            <a:spLocks noGrp="1"/>
          </p:cNvSpPr>
          <p:nvPr>
            <p:ph type="body" idx="1"/>
          </p:nvPr>
        </p:nvSpPr>
        <p:spPr/>
        <p:txBody>
          <a:bodyPr/>
          <a:lstStyle/>
          <a:p>
            <a:r>
              <a:rPr lang="en-US" altLang="en-US" dirty="0">
                <a:cs typeface="Times New Roman" panose="02020603050405020304" pitchFamily="18" charset="0"/>
              </a:rPr>
              <a:t>Major changes relating to the content </a:t>
            </a:r>
          </a:p>
          <a:p>
            <a:r>
              <a:rPr lang="en-US" altLang="en-US" dirty="0">
                <a:cs typeface="Times New Roman" panose="02020603050405020304" pitchFamily="18" charset="0"/>
              </a:rPr>
              <a:t>Major changes relating to the execution </a:t>
            </a:r>
          </a:p>
          <a:p>
            <a:pPr lvl="1"/>
            <a:r>
              <a:rPr lang="en-US" altLang="en-US" dirty="0">
                <a:cs typeface="Times New Roman" panose="02020603050405020304" pitchFamily="18" charset="0"/>
              </a:rPr>
              <a:t>including an acceptance by the agent.  </a:t>
            </a:r>
          </a:p>
          <a:p>
            <a:r>
              <a:rPr lang="en-US" altLang="en-US" dirty="0">
                <a:cs typeface="Times New Roman" panose="02020603050405020304" pitchFamily="18" charset="0"/>
              </a:rPr>
              <a:t>Major gifts now require a second form, called a Statutory Gift Rider (SGR)</a:t>
            </a:r>
          </a:p>
          <a:p>
            <a:pPr lvl="1"/>
            <a:r>
              <a:rPr lang="en-US" altLang="en-US" dirty="0">
                <a:cs typeface="Times New Roman" panose="02020603050405020304" pitchFamily="18" charset="0"/>
              </a:rPr>
              <a:t>Additional execution requirements. </a:t>
            </a:r>
          </a:p>
          <a:p>
            <a:r>
              <a:rPr lang="en-US" altLang="en-US" dirty="0">
                <a:cs typeface="Times New Roman" panose="02020603050405020304" pitchFamily="18" charset="0"/>
              </a:rPr>
              <a:t>The statute also creates specific fiduciary responsibilities for the agent.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847E89E0-45EB-4A8C-B148-321F646D410F}"/>
              </a:ext>
            </a:extLst>
          </p:cNvPr>
          <p:cNvSpPr>
            <a:spLocks noGrp="1"/>
          </p:cNvSpPr>
          <p:nvPr>
            <p:ph type="title"/>
          </p:nvPr>
        </p:nvSpPr>
        <p:spPr>
          <a:xfrm>
            <a:off x="2209800" y="228600"/>
            <a:ext cx="7772400" cy="914400"/>
          </a:xfrm>
        </p:spPr>
        <p:txBody>
          <a:bodyPr/>
          <a:lstStyle/>
          <a:p>
            <a:pPr algn="ctr"/>
            <a:r>
              <a:rPr lang="en-US" altLang="en-US" dirty="0"/>
              <a:t>Prior POA’s</a:t>
            </a:r>
          </a:p>
        </p:txBody>
      </p:sp>
      <p:sp>
        <p:nvSpPr>
          <p:cNvPr id="91139" name="Rectangle 3">
            <a:extLst>
              <a:ext uri="{FF2B5EF4-FFF2-40B4-BE49-F238E27FC236}">
                <a16:creationId xmlns:a16="http://schemas.microsoft.com/office/drawing/2014/main" id="{F92C0414-73B3-407D-819D-1DDA7ED697F0}"/>
              </a:ext>
            </a:extLst>
          </p:cNvPr>
          <p:cNvSpPr>
            <a:spLocks noGrp="1"/>
          </p:cNvSpPr>
          <p:nvPr>
            <p:ph type="body" idx="1"/>
          </p:nvPr>
        </p:nvSpPr>
        <p:spPr>
          <a:xfrm>
            <a:off x="2209800" y="1143000"/>
            <a:ext cx="7772400" cy="4953000"/>
          </a:xfrm>
        </p:spPr>
        <p:txBody>
          <a:bodyPr>
            <a:normAutofit lnSpcReduction="10000"/>
          </a:bodyPr>
          <a:lstStyle/>
          <a:p>
            <a:r>
              <a:rPr lang="en-US" altLang="en-US" dirty="0">
                <a:cs typeface="Times New Roman" panose="02020603050405020304" pitchFamily="18" charset="0"/>
              </a:rPr>
              <a:t>Statutory Short Form Powers of Attorney properly executed in accordance with the law in effect at the time of their execution remain valid and must be honored.  NY G.O.L. §5-1504. </a:t>
            </a:r>
          </a:p>
          <a:p>
            <a:pPr lvl="1"/>
            <a:r>
              <a:rPr lang="en-US" altLang="en-US" dirty="0">
                <a:cs typeface="Times New Roman" panose="02020603050405020304" pitchFamily="18" charset="0"/>
              </a:rPr>
              <a:t>The 1986 Form (Between 9/21/86 and 9/30/94)</a:t>
            </a:r>
          </a:p>
          <a:p>
            <a:pPr lvl="1"/>
            <a:r>
              <a:rPr lang="en-US" altLang="en-US" dirty="0">
                <a:cs typeface="Times New Roman" panose="02020603050405020304" pitchFamily="18" charset="0"/>
              </a:rPr>
              <a:t>The 1994 Form (Between 10/1/94 and 12/31/96)</a:t>
            </a:r>
          </a:p>
          <a:p>
            <a:pPr lvl="1"/>
            <a:r>
              <a:rPr lang="en-US" altLang="en-US" dirty="0">
                <a:cs typeface="Times New Roman" panose="02020603050405020304" pitchFamily="18" charset="0"/>
              </a:rPr>
              <a:t>The 1997 Form (Between 1/1/97- 8/31/09)</a:t>
            </a:r>
          </a:p>
          <a:p>
            <a:r>
              <a:rPr lang="en-US" altLang="en-US" dirty="0">
                <a:cs typeface="Times New Roman" panose="02020603050405020304" pitchFamily="18" charset="0"/>
              </a:rPr>
              <a:t>Look to the law in effect to see the interpretation of each section of the POA. </a:t>
            </a:r>
          </a:p>
          <a:p>
            <a:r>
              <a:rPr lang="en-US" b="1" dirty="0"/>
              <a:t>These laws required exact wording for a POA to be a “Statutory Short Form,” but did not require exact wording of the “Caution to the Principal” in order to be a valid POA.</a:t>
            </a:r>
            <a:endParaRPr lang="en-US" altLang="en-US" dirty="0">
              <a:cs typeface="Times New Roman" panose="02020603050405020304" pitchFamily="18" charset="0"/>
            </a:endParaRPr>
          </a:p>
          <a:p>
            <a:pPr marL="457200" lvl="1" indent="0">
              <a:buNone/>
            </a:pPr>
            <a:endParaRPr lang="en-US" altLang="en-US" dirty="0">
              <a:cs typeface="Times New Roman" panose="02020603050405020304" pitchFamily="18" charset="0"/>
            </a:endParaRPr>
          </a:p>
          <a:p>
            <a:pPr lvl="1"/>
            <a:endParaRPr lang="en-US" altLang="en-US" dirty="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9B84E-188D-45CF-885E-1464B26D377A}"/>
              </a:ext>
            </a:extLst>
          </p:cNvPr>
          <p:cNvSpPr>
            <a:spLocks noGrp="1"/>
          </p:cNvSpPr>
          <p:nvPr>
            <p:ph type="title"/>
          </p:nvPr>
        </p:nvSpPr>
        <p:spPr/>
        <p:txBody>
          <a:bodyPr>
            <a:normAutofit/>
          </a:bodyPr>
          <a:lstStyle/>
          <a:p>
            <a:pPr algn="ctr"/>
            <a:r>
              <a:rPr lang="en-US" dirty="0"/>
              <a:t>Need for Gifting Authority: Establishing &amp; Funding Trusts</a:t>
            </a:r>
          </a:p>
        </p:txBody>
      </p:sp>
      <p:sp>
        <p:nvSpPr>
          <p:cNvPr id="3" name="Content Placeholder 2">
            <a:extLst>
              <a:ext uri="{FF2B5EF4-FFF2-40B4-BE49-F238E27FC236}">
                <a16:creationId xmlns:a16="http://schemas.microsoft.com/office/drawing/2014/main" id="{53FFAD33-FA4C-4101-9A47-CD9598979F27}"/>
              </a:ext>
            </a:extLst>
          </p:cNvPr>
          <p:cNvSpPr>
            <a:spLocks noGrp="1"/>
          </p:cNvSpPr>
          <p:nvPr>
            <p:ph idx="1"/>
          </p:nvPr>
        </p:nvSpPr>
        <p:spPr/>
        <p:txBody>
          <a:bodyPr/>
          <a:lstStyle/>
          <a:p>
            <a:r>
              <a:rPr lang="en-US" dirty="0"/>
              <a:t>NYS Department of Health requires that if a trust is established by an agent acting under a Power of Attorney, the powers granted under the POA must include permission to gift assets. </a:t>
            </a:r>
          </a:p>
          <a:p>
            <a:r>
              <a:rPr lang="en-US" dirty="0"/>
              <a:t>Includes joining and funding a Pooled Trust.</a:t>
            </a:r>
          </a:p>
          <a:p>
            <a:r>
              <a:rPr lang="en-US" dirty="0"/>
              <a:t>GIS 19MA/04 (02/04/2019). </a:t>
            </a:r>
          </a:p>
          <a:p>
            <a:r>
              <a:rPr lang="en-US" dirty="0"/>
              <a:t>This may not be technically correct because the 2009 law clarified that SGR is not necessary for every trust situation.</a:t>
            </a:r>
          </a:p>
        </p:txBody>
      </p:sp>
    </p:spTree>
    <p:extLst>
      <p:ext uri="{BB962C8B-B14F-4D97-AF65-F5344CB8AC3E}">
        <p14:creationId xmlns:p14="http://schemas.microsoft.com/office/powerpoint/2010/main" val="223166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E8F-E9DC-48F9-8B58-1C1EB1145C3F}"/>
              </a:ext>
            </a:extLst>
          </p:cNvPr>
          <p:cNvSpPr>
            <a:spLocks noGrp="1"/>
          </p:cNvSpPr>
          <p:nvPr>
            <p:ph type="title"/>
          </p:nvPr>
        </p:nvSpPr>
        <p:spPr/>
        <p:txBody>
          <a:bodyPr/>
          <a:lstStyle/>
          <a:p>
            <a:pPr algn="ctr"/>
            <a:r>
              <a:rPr lang="en-US" b="1" dirty="0"/>
              <a:t>Need for Gifting Authority</a:t>
            </a:r>
            <a:endParaRPr lang="en-US" dirty="0"/>
          </a:p>
        </p:txBody>
      </p:sp>
      <p:sp>
        <p:nvSpPr>
          <p:cNvPr id="3" name="Content Placeholder 2">
            <a:extLst>
              <a:ext uri="{FF2B5EF4-FFF2-40B4-BE49-F238E27FC236}">
                <a16:creationId xmlns:a16="http://schemas.microsoft.com/office/drawing/2014/main" id="{9769B131-FA1C-448C-979C-8224EA86F143}"/>
              </a:ext>
            </a:extLst>
          </p:cNvPr>
          <p:cNvSpPr>
            <a:spLocks noGrp="1"/>
          </p:cNvSpPr>
          <p:nvPr>
            <p:ph idx="1"/>
          </p:nvPr>
        </p:nvSpPr>
        <p:spPr/>
        <p:txBody>
          <a:bodyPr/>
          <a:lstStyle/>
          <a:p>
            <a:r>
              <a:rPr lang="en-US" dirty="0"/>
              <a:t>Some brokerage and financial institutions (notably MML Investors) and some title companies are requiring any agent acting under a POA to have an SGR, claiming they cannot determine when a transaction is a gift. </a:t>
            </a:r>
          </a:p>
          <a:p>
            <a:r>
              <a:rPr lang="en-US" dirty="0"/>
              <a:t>New York State Comptroller with regard to pensions and retirement accounts will not honor an agent under a POA to take certain actions without an SGR. </a:t>
            </a:r>
          </a:p>
          <a:p>
            <a:pPr lvl="1"/>
            <a:r>
              <a:rPr lang="en-US" dirty="0"/>
              <a:t>It is required, for example, for changing a pension option to include a survivor benefit or for changing a beneficiary. </a:t>
            </a:r>
          </a:p>
          <a:p>
            <a:pPr lvl="1"/>
            <a:r>
              <a:rPr lang="en-US" dirty="0"/>
              <a:t>This is correct because these actions do constitute a “gift” transaction.</a:t>
            </a:r>
          </a:p>
          <a:p>
            <a:endParaRPr lang="en-US" dirty="0"/>
          </a:p>
        </p:txBody>
      </p:sp>
    </p:spTree>
    <p:extLst>
      <p:ext uri="{BB962C8B-B14F-4D97-AF65-F5344CB8AC3E}">
        <p14:creationId xmlns:p14="http://schemas.microsoft.com/office/powerpoint/2010/main" val="40697840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94357-0AE7-46E3-9652-F56FE9EAEB87}"/>
              </a:ext>
            </a:extLst>
          </p:cNvPr>
          <p:cNvSpPr>
            <a:spLocks noGrp="1"/>
          </p:cNvSpPr>
          <p:nvPr>
            <p:ph type="title"/>
          </p:nvPr>
        </p:nvSpPr>
        <p:spPr/>
        <p:txBody>
          <a:bodyPr/>
          <a:lstStyle/>
          <a:p>
            <a:pPr algn="ctr"/>
            <a:r>
              <a:rPr lang="en-US" dirty="0"/>
              <a:t>Proper Execution of an SGR</a:t>
            </a:r>
          </a:p>
        </p:txBody>
      </p:sp>
      <p:sp>
        <p:nvSpPr>
          <p:cNvPr id="3" name="Content Placeholder 2">
            <a:extLst>
              <a:ext uri="{FF2B5EF4-FFF2-40B4-BE49-F238E27FC236}">
                <a16:creationId xmlns:a16="http://schemas.microsoft.com/office/drawing/2014/main" id="{02618F0D-2067-4A1A-970A-3993D4DCD0A7}"/>
              </a:ext>
            </a:extLst>
          </p:cNvPr>
          <p:cNvSpPr>
            <a:spLocks noGrp="1"/>
          </p:cNvSpPr>
          <p:nvPr>
            <p:ph idx="1"/>
          </p:nvPr>
        </p:nvSpPr>
        <p:spPr>
          <a:xfrm>
            <a:off x="838200" y="1520890"/>
            <a:ext cx="10515600" cy="4971985"/>
          </a:xfrm>
        </p:spPr>
        <p:txBody>
          <a:bodyPr>
            <a:normAutofit fontScale="25000" lnSpcReduction="20000"/>
          </a:bodyPr>
          <a:lstStyle/>
          <a:p>
            <a:r>
              <a:rPr lang="en-US" sz="7400" dirty="0"/>
              <a:t>On the POA (h) must  be initialed: </a:t>
            </a:r>
          </a:p>
          <a:p>
            <a:pPr marL="0" indent="0">
              <a:buNone/>
            </a:pPr>
            <a:r>
              <a:rPr lang="en-US" sz="7400" dirty="0"/>
              <a:t>(h) CERTAIN GIFT TRANSACTIONS: STATUTORY GIFTS RIDER (OPTIONAL)</a:t>
            </a:r>
            <a:br>
              <a:rPr lang="en-US" sz="7400" dirty="0"/>
            </a:br>
            <a:r>
              <a:rPr lang="en-US" sz="7400" dirty="0"/>
              <a:t>(          )  (SGR) I grant my agent authority to make gifts in accordance with the terms and conditions of the Statutory Gifts Rider that supplements this Statutory Power of Attorney. </a:t>
            </a:r>
          </a:p>
          <a:p>
            <a:pPr marL="0" indent="0">
              <a:buNone/>
            </a:pPr>
            <a:endParaRPr lang="en-US" sz="4400" dirty="0"/>
          </a:p>
          <a:p>
            <a:r>
              <a:rPr lang="en-US" sz="7000" dirty="0"/>
              <a:t>On the SGR:</a:t>
            </a:r>
          </a:p>
          <a:p>
            <a:pPr lvl="1"/>
            <a:r>
              <a:rPr lang="en-US" sz="8000" dirty="0"/>
              <a:t>Do </a:t>
            </a:r>
            <a:r>
              <a:rPr lang="en-US" sz="8000" b="1" dirty="0"/>
              <a:t>not</a:t>
            </a:r>
            <a:r>
              <a:rPr lang="en-US" sz="8000" dirty="0"/>
              <a:t> Initial (a) GRANT OF LIMITED AUTHORITY TO MAKE GIFTS</a:t>
            </a:r>
          </a:p>
          <a:p>
            <a:pPr marL="457200" lvl="1" indent="0">
              <a:buNone/>
            </a:pPr>
            <a:endParaRPr lang="en-US" sz="8000" dirty="0"/>
          </a:p>
          <a:p>
            <a:pPr lvl="1"/>
            <a:r>
              <a:rPr lang="en-US" sz="8000" dirty="0"/>
              <a:t>In </a:t>
            </a:r>
            <a:r>
              <a:rPr lang="en-US" sz="8000" b="1" dirty="0"/>
              <a:t>(b) MODIFICATIONS</a:t>
            </a:r>
            <a:r>
              <a:rPr lang="en-US" sz="8000" dirty="0"/>
              <a:t>: list the types of gifts that can be made including: </a:t>
            </a:r>
            <a:r>
              <a:rPr lang="en-US" sz="8000" b="1" dirty="0"/>
              <a:t>I grant my agent authority to create, amend, revoke, or terminate an inter </a:t>
            </a:r>
            <a:r>
              <a:rPr lang="en-US" sz="8000" b="1" dirty="0" err="1"/>
              <a:t>vivos</a:t>
            </a:r>
            <a:r>
              <a:rPr lang="en-US" sz="8000" b="1" dirty="0"/>
              <a:t> trust. </a:t>
            </a:r>
          </a:p>
          <a:p>
            <a:pPr marL="457200" lvl="1" indent="0">
              <a:buNone/>
            </a:pPr>
            <a:endParaRPr lang="en-US" sz="8000" b="1" dirty="0"/>
          </a:p>
          <a:p>
            <a:pPr lvl="1"/>
            <a:r>
              <a:rPr lang="en-US" sz="8000" dirty="0"/>
              <a:t>In</a:t>
            </a:r>
            <a:r>
              <a:rPr lang="en-US" sz="8000" b="1" dirty="0"/>
              <a:t>  (c) GRANT OF SPECIFIC AUTHORITY FOR AN AGENT TO MAKE GIFTS TO HIMSELF OR HERSELF: </a:t>
            </a:r>
            <a:r>
              <a:rPr lang="en-US" sz="8000" dirty="0"/>
              <a:t>Initial:</a:t>
            </a:r>
          </a:p>
          <a:p>
            <a:pPr lvl="2"/>
            <a:r>
              <a:rPr lang="en-US" sz="7600" dirty="0"/>
              <a:t>(______) I grant specific authority for the following agent(s) to make the following gifts to himself or herself:</a:t>
            </a:r>
          </a:p>
          <a:p>
            <a:pPr lvl="2"/>
            <a:r>
              <a:rPr lang="en-US" sz="8000" b="1" dirty="0"/>
              <a:t>BE SURE TO LIST THE AGENTS’ NAMES</a:t>
            </a:r>
          </a:p>
          <a:p>
            <a:pPr lvl="2"/>
            <a:r>
              <a:rPr lang="en-US" sz="8000" dirty="0"/>
              <a:t>Add:  (          ) I grant my agents the same authority to make gifts to him or herself as I have listed in section (b) MODIFICATIONS, above. </a:t>
            </a:r>
          </a:p>
          <a:p>
            <a:pPr lvl="2"/>
            <a:endParaRPr lang="en-US" sz="8000" dirty="0"/>
          </a:p>
          <a:p>
            <a:pPr lvl="1"/>
            <a:endParaRPr lang="en-US" sz="4800" b="1" dirty="0"/>
          </a:p>
          <a:p>
            <a:pPr lvl="1"/>
            <a:endParaRPr lang="en-US" dirty="0"/>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55685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6C979-56C8-4857-8965-0F23C42744AE}"/>
              </a:ext>
            </a:extLst>
          </p:cNvPr>
          <p:cNvSpPr>
            <a:spLocks noGrp="1"/>
          </p:cNvSpPr>
          <p:nvPr>
            <p:ph type="title"/>
          </p:nvPr>
        </p:nvSpPr>
        <p:spPr/>
        <p:txBody>
          <a:bodyPr/>
          <a:lstStyle/>
          <a:p>
            <a:pPr algn="ctr"/>
            <a:r>
              <a:rPr lang="en-US" b="1" dirty="0"/>
              <a:t>Review of recent litigation</a:t>
            </a:r>
            <a:br>
              <a:rPr lang="en-US" dirty="0"/>
            </a:br>
            <a:endParaRPr lang="en-US" dirty="0"/>
          </a:p>
        </p:txBody>
      </p:sp>
      <p:sp>
        <p:nvSpPr>
          <p:cNvPr id="3" name="Text Placeholder 2">
            <a:extLst>
              <a:ext uri="{FF2B5EF4-FFF2-40B4-BE49-F238E27FC236}">
                <a16:creationId xmlns:a16="http://schemas.microsoft.com/office/drawing/2014/main" id="{8844173A-1B5C-4EB0-8334-FF2D5D8CCAA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84468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9A4A0-6200-45B1-8603-A5F50EF5C72C}"/>
              </a:ext>
            </a:extLst>
          </p:cNvPr>
          <p:cNvSpPr>
            <a:spLocks noGrp="1"/>
          </p:cNvSpPr>
          <p:nvPr>
            <p:ph type="title"/>
          </p:nvPr>
        </p:nvSpPr>
        <p:spPr/>
        <p:txBody>
          <a:bodyPr/>
          <a:lstStyle/>
          <a:p>
            <a:pPr algn="ctr"/>
            <a:r>
              <a:rPr lang="en-US" b="1" dirty="0"/>
              <a:t>Exact Wording</a:t>
            </a:r>
            <a:br>
              <a:rPr lang="en-US" dirty="0"/>
            </a:br>
            <a:endParaRPr lang="en-US" dirty="0"/>
          </a:p>
        </p:txBody>
      </p:sp>
      <p:sp>
        <p:nvSpPr>
          <p:cNvPr id="3" name="Content Placeholder 2">
            <a:extLst>
              <a:ext uri="{FF2B5EF4-FFF2-40B4-BE49-F238E27FC236}">
                <a16:creationId xmlns:a16="http://schemas.microsoft.com/office/drawing/2014/main" id="{437CBF60-E6DC-464D-B9CA-18C526256AB5}"/>
              </a:ext>
            </a:extLst>
          </p:cNvPr>
          <p:cNvSpPr>
            <a:spLocks noGrp="1"/>
          </p:cNvSpPr>
          <p:nvPr>
            <p:ph idx="1"/>
          </p:nvPr>
        </p:nvSpPr>
        <p:spPr/>
        <p:txBody>
          <a:bodyPr>
            <a:normAutofit lnSpcReduction="10000"/>
          </a:bodyPr>
          <a:lstStyle/>
          <a:p>
            <a:r>
              <a:rPr lang="en-US" dirty="0"/>
              <a:t>To be valid every statutory short form or non-statutory form power of attorney must conform to specific statutory requirements, including proper execution, the size of letters (at least 12-point type, or, if in writing, a reasonable equivalent), and specific language that is included on the statutory form in the </a:t>
            </a:r>
            <a:r>
              <a:rPr lang="en-US" b="1" dirty="0"/>
              <a:t>“Caution to the principal” </a:t>
            </a:r>
            <a:r>
              <a:rPr lang="en-US" dirty="0"/>
              <a:t>and </a:t>
            </a:r>
            <a:r>
              <a:rPr lang="en-US" b="1" dirty="0"/>
              <a:t>“Important information for the agent.” </a:t>
            </a:r>
          </a:p>
          <a:p>
            <a:r>
              <a:rPr lang="en-US" dirty="0"/>
              <a:t>GOL § 5-1501B. </a:t>
            </a:r>
          </a:p>
          <a:p>
            <a:r>
              <a:rPr lang="en-US" i="1" dirty="0" err="1"/>
              <a:t>Berrian</a:t>
            </a:r>
            <a:r>
              <a:rPr lang="en-US" i="1" dirty="0"/>
              <a:t> v. Siena Coll.</a:t>
            </a:r>
            <a:r>
              <a:rPr lang="en-US" dirty="0"/>
              <a:t>, 129 A.D.3d 1004, 12 N.Y.S.3d 240 (2d Dep’t 2015) (</a:t>
            </a:r>
            <a:r>
              <a:rPr lang="en-US" b="1" dirty="0"/>
              <a:t>Statutory short form powers of attorney and </a:t>
            </a:r>
            <a:r>
              <a:rPr lang="en-US" b="1" dirty="0" err="1"/>
              <a:t>nonstatutory</a:t>
            </a:r>
            <a:r>
              <a:rPr lang="en-US" b="1" dirty="0"/>
              <a:t> powers of attorney </a:t>
            </a:r>
            <a:r>
              <a:rPr lang="en-US" dirty="0"/>
              <a:t>must contain certain “exact wording” in order “to be valid”).</a:t>
            </a:r>
          </a:p>
          <a:p>
            <a:endParaRPr lang="en-US" dirty="0"/>
          </a:p>
        </p:txBody>
      </p:sp>
    </p:spTree>
    <p:extLst>
      <p:ext uri="{BB962C8B-B14F-4D97-AF65-F5344CB8AC3E}">
        <p14:creationId xmlns:p14="http://schemas.microsoft.com/office/powerpoint/2010/main" val="81365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7E01A-5A49-493A-96C1-63B8A1DD7D61}"/>
              </a:ext>
            </a:extLst>
          </p:cNvPr>
          <p:cNvSpPr>
            <a:spLocks noGrp="1"/>
          </p:cNvSpPr>
          <p:nvPr>
            <p:ph type="title"/>
          </p:nvPr>
        </p:nvSpPr>
        <p:spPr/>
        <p:txBody>
          <a:bodyPr>
            <a:normAutofit fontScale="90000"/>
          </a:bodyPr>
          <a:lstStyle/>
          <a:p>
            <a:pPr algn="ctr"/>
            <a:br>
              <a:rPr lang="en-US" dirty="0"/>
            </a:br>
            <a:r>
              <a:rPr lang="en-US" dirty="0"/>
              <a:t>Part A Hospital &amp; Nursing Facility</a:t>
            </a:r>
            <a:br>
              <a:rPr lang="en-US" dirty="0"/>
            </a:br>
            <a:r>
              <a:rPr lang="en-US" dirty="0"/>
              <a:t>Co-payments:</a:t>
            </a:r>
            <a:br>
              <a:rPr lang="en-US" dirty="0"/>
            </a:br>
            <a:endParaRPr lang="en-US" dirty="0"/>
          </a:p>
        </p:txBody>
      </p:sp>
      <p:sp>
        <p:nvSpPr>
          <p:cNvPr id="3" name="Content Placeholder 2">
            <a:extLst>
              <a:ext uri="{FF2B5EF4-FFF2-40B4-BE49-F238E27FC236}">
                <a16:creationId xmlns:a16="http://schemas.microsoft.com/office/drawing/2014/main" id="{5CDE856A-84D0-4A3E-89AE-7C7F05155A05}"/>
              </a:ext>
            </a:extLst>
          </p:cNvPr>
          <p:cNvSpPr>
            <a:spLocks noGrp="1"/>
          </p:cNvSpPr>
          <p:nvPr>
            <p:ph idx="1"/>
          </p:nvPr>
        </p:nvSpPr>
        <p:spPr/>
        <p:txBody>
          <a:bodyPr/>
          <a:lstStyle/>
          <a:p>
            <a:pPr lvl="1"/>
            <a:r>
              <a:rPr lang="en-US" sz="2800" dirty="0"/>
              <a:t>Inpatient hospital deductible: $1,340 ($1,408 in 2020).</a:t>
            </a:r>
          </a:p>
          <a:p>
            <a:pPr lvl="1"/>
            <a:r>
              <a:rPr lang="en-US" sz="2800" dirty="0"/>
              <a:t>Inpatient hospital copay for days 61 – 90: $341 per day </a:t>
            </a:r>
            <a:r>
              <a:rPr lang="en-US" sz="2800" b="1" dirty="0"/>
              <a:t>($352 in 2020) .</a:t>
            </a:r>
          </a:p>
          <a:p>
            <a:pPr lvl="1"/>
            <a:r>
              <a:rPr lang="en-US" sz="2800" dirty="0"/>
              <a:t>Hospital co-payment for days 91-150 (lifetime reserve days): $682 </a:t>
            </a:r>
            <a:r>
              <a:rPr lang="en-US" sz="2800" b="1" dirty="0"/>
              <a:t>($704 in 2020).</a:t>
            </a:r>
          </a:p>
          <a:p>
            <a:pPr lvl="1"/>
            <a:r>
              <a:rPr lang="en-US" sz="2800" dirty="0"/>
              <a:t>All costs for each day beyond 150 days</a:t>
            </a:r>
          </a:p>
          <a:p>
            <a:pPr lvl="1"/>
            <a:r>
              <a:rPr lang="en-US" sz="2800" dirty="0"/>
              <a:t>Skilled nursing facility co-payment for days 21 – 100: $170.50 </a:t>
            </a:r>
            <a:r>
              <a:rPr lang="en-US" sz="2800" b="1" dirty="0"/>
              <a:t>($176 in 2020)</a:t>
            </a:r>
            <a:endParaRPr lang="en-US" sz="3200" b="1" dirty="0"/>
          </a:p>
          <a:p>
            <a:pPr marL="0" indent="0">
              <a:buNone/>
            </a:pPr>
            <a:endParaRPr lang="en-US" dirty="0"/>
          </a:p>
        </p:txBody>
      </p:sp>
    </p:spTree>
    <p:extLst>
      <p:ext uri="{BB962C8B-B14F-4D97-AF65-F5344CB8AC3E}">
        <p14:creationId xmlns:p14="http://schemas.microsoft.com/office/powerpoint/2010/main" val="15604660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18DDC-A16C-4133-9D44-17C55FF9AE3E}"/>
              </a:ext>
            </a:extLst>
          </p:cNvPr>
          <p:cNvSpPr>
            <a:spLocks noGrp="1"/>
          </p:cNvSpPr>
          <p:nvPr>
            <p:ph type="title"/>
          </p:nvPr>
        </p:nvSpPr>
        <p:spPr/>
        <p:txBody>
          <a:bodyPr/>
          <a:lstStyle/>
          <a:p>
            <a:pPr algn="ctr"/>
            <a:r>
              <a:rPr lang="en-US" b="1" dirty="0"/>
              <a:t>Exact Wording</a:t>
            </a:r>
            <a:endParaRPr lang="en-US" dirty="0"/>
          </a:p>
        </p:txBody>
      </p:sp>
      <p:sp>
        <p:nvSpPr>
          <p:cNvPr id="3" name="Content Placeholder 2">
            <a:extLst>
              <a:ext uri="{FF2B5EF4-FFF2-40B4-BE49-F238E27FC236}">
                <a16:creationId xmlns:a16="http://schemas.microsoft.com/office/drawing/2014/main" id="{8F7F915D-7200-4C7B-ABCC-F808D3A87B83}"/>
              </a:ext>
            </a:extLst>
          </p:cNvPr>
          <p:cNvSpPr>
            <a:spLocks noGrp="1"/>
          </p:cNvSpPr>
          <p:nvPr>
            <p:ph idx="1"/>
          </p:nvPr>
        </p:nvSpPr>
        <p:spPr/>
        <p:txBody>
          <a:bodyPr>
            <a:normAutofit lnSpcReduction="10000"/>
          </a:bodyPr>
          <a:lstStyle/>
          <a:p>
            <a:r>
              <a:rPr lang="en-US" b="1" dirty="0"/>
              <a:t>The validity of a Power of Attorney depends on the then applicable section of the law at the time the Power of Attorney was executed.</a:t>
            </a:r>
          </a:p>
          <a:p>
            <a:r>
              <a:rPr lang="en-US" dirty="0"/>
              <a:t> Powers of attorney must strictly comply with GOL § 5-1501 to be considered statutory short form powers of attorney. But a power of attorney that fails to do so is not necessarily invalid; it is just not a statutory short form power of attorney. </a:t>
            </a:r>
          </a:p>
          <a:p>
            <a:r>
              <a:rPr lang="en-US" dirty="0"/>
              <a:t> </a:t>
            </a:r>
            <a:r>
              <a:rPr lang="en-US" i="1" dirty="0"/>
              <a:t>Robert L. Gordons LLC v. U.S. Bank N.A., </a:t>
            </a:r>
            <a:r>
              <a:rPr lang="en-US" dirty="0"/>
              <a:t>724 Fed. Appx. 18, 2018 U.S. App. LEXIS 2330, 2018 WL 627502 (2d Cir. 2018) (The Power of Attorney in question was executed in 2007</a:t>
            </a:r>
            <a:r>
              <a:rPr lang="en-US" b="1" dirty="0"/>
              <a:t>; the law at that time did not require exact wording of the “Caution to the Principal” in order to be valid.</a:t>
            </a:r>
            <a:r>
              <a:rPr lang="en-US" dirty="0"/>
              <a:t>)</a:t>
            </a:r>
          </a:p>
          <a:p>
            <a:endParaRPr lang="en-US" dirty="0"/>
          </a:p>
        </p:txBody>
      </p:sp>
    </p:spTree>
    <p:extLst>
      <p:ext uri="{BB962C8B-B14F-4D97-AF65-F5344CB8AC3E}">
        <p14:creationId xmlns:p14="http://schemas.microsoft.com/office/powerpoint/2010/main" val="2669325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7D978-812E-4281-8BA9-7EE6978C9EF6}"/>
              </a:ext>
            </a:extLst>
          </p:cNvPr>
          <p:cNvSpPr>
            <a:spLocks noGrp="1"/>
          </p:cNvSpPr>
          <p:nvPr>
            <p:ph type="title"/>
          </p:nvPr>
        </p:nvSpPr>
        <p:spPr/>
        <p:txBody>
          <a:bodyPr/>
          <a:lstStyle/>
          <a:p>
            <a:pPr algn="ctr"/>
            <a:r>
              <a:rPr lang="en-US" b="1" dirty="0"/>
              <a:t>Exempt Powers of Attorney</a:t>
            </a:r>
          </a:p>
        </p:txBody>
      </p:sp>
      <p:sp>
        <p:nvSpPr>
          <p:cNvPr id="3" name="Content Placeholder 2">
            <a:extLst>
              <a:ext uri="{FF2B5EF4-FFF2-40B4-BE49-F238E27FC236}">
                <a16:creationId xmlns:a16="http://schemas.microsoft.com/office/drawing/2014/main" id="{3CF4BD7B-8E54-4257-AFED-BFFD4A45C2E3}"/>
              </a:ext>
            </a:extLst>
          </p:cNvPr>
          <p:cNvSpPr>
            <a:spLocks noGrp="1"/>
          </p:cNvSpPr>
          <p:nvPr>
            <p:ph idx="1"/>
          </p:nvPr>
        </p:nvSpPr>
        <p:spPr/>
        <p:txBody>
          <a:bodyPr/>
          <a:lstStyle/>
          <a:p>
            <a:r>
              <a:rPr lang="en-US" sz="3200" dirty="0"/>
              <a:t>A power of attorney given to create a trust or to engage in real estate transactions is not a power of attorney that is solely reserved for business or commercial purposes in and of itself </a:t>
            </a:r>
          </a:p>
          <a:p>
            <a:r>
              <a:rPr lang="en-US" sz="3200" dirty="0"/>
              <a:t>And therefore does not come under the exceptions in General Obligations Law § 5-1501C (1) or (9).  </a:t>
            </a:r>
          </a:p>
          <a:p>
            <a:r>
              <a:rPr lang="en-US" sz="3200" i="1" dirty="0"/>
              <a:t>Bronstein v Clements</a:t>
            </a:r>
            <a:r>
              <a:rPr lang="en-US" sz="3200" dirty="0"/>
              <a:t>, 169 A.D.3d 1302, 1303-1304, 95 N.Y.S.3d 414, 416 (3d Dept. 2019).</a:t>
            </a:r>
          </a:p>
          <a:p>
            <a:endParaRPr lang="en-US" dirty="0"/>
          </a:p>
        </p:txBody>
      </p:sp>
    </p:spTree>
    <p:extLst>
      <p:ext uri="{BB962C8B-B14F-4D97-AF65-F5344CB8AC3E}">
        <p14:creationId xmlns:p14="http://schemas.microsoft.com/office/powerpoint/2010/main" val="14782310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ABB59-96E1-43A7-A09F-2E0EFD3A8FEB}"/>
              </a:ext>
            </a:extLst>
          </p:cNvPr>
          <p:cNvSpPr>
            <a:spLocks noGrp="1"/>
          </p:cNvSpPr>
          <p:nvPr>
            <p:ph type="title"/>
          </p:nvPr>
        </p:nvSpPr>
        <p:spPr/>
        <p:txBody>
          <a:bodyPr/>
          <a:lstStyle/>
          <a:p>
            <a:pPr algn="ctr"/>
            <a:r>
              <a:rPr lang="en-US" b="1" dirty="0"/>
              <a:t>Extrinsic Evidence</a:t>
            </a:r>
            <a:endParaRPr lang="en-US" dirty="0"/>
          </a:p>
        </p:txBody>
      </p:sp>
      <p:sp>
        <p:nvSpPr>
          <p:cNvPr id="3" name="Content Placeholder 2">
            <a:extLst>
              <a:ext uri="{FF2B5EF4-FFF2-40B4-BE49-F238E27FC236}">
                <a16:creationId xmlns:a16="http://schemas.microsoft.com/office/drawing/2014/main" id="{A3E3147A-B419-492E-830D-AB7C1894014E}"/>
              </a:ext>
            </a:extLst>
          </p:cNvPr>
          <p:cNvSpPr>
            <a:spLocks noGrp="1"/>
          </p:cNvSpPr>
          <p:nvPr>
            <p:ph idx="1"/>
          </p:nvPr>
        </p:nvSpPr>
        <p:spPr/>
        <p:txBody>
          <a:bodyPr/>
          <a:lstStyle/>
          <a:p>
            <a:r>
              <a:rPr lang="en-US" sz="3200" dirty="0"/>
              <a:t>Where a power of attorney is clear as written then no extrinsic evidence is necessary to explain it and a Court will not consider the testimony of the principal as to what she believed to be the effect or duration of the power of attorney.  </a:t>
            </a:r>
          </a:p>
          <a:p>
            <a:r>
              <a:rPr lang="en-US" sz="3200" i="1" dirty="0" err="1"/>
              <a:t>Sklavos</a:t>
            </a:r>
            <a:r>
              <a:rPr lang="en-US" sz="3200" i="1" dirty="0"/>
              <a:t> v OKI-DO Ltd.</a:t>
            </a:r>
            <a:r>
              <a:rPr lang="en-US" sz="3200" dirty="0"/>
              <a:t>, 60 Misc. 3d 1203(A), 2018 N.Y. Misc. LEXIS 2351, 2018 NY Slip Op 50920(U), 2018 WL 3029365 (Sup. Ct. Suffolk County 2018).</a:t>
            </a:r>
          </a:p>
          <a:p>
            <a:endParaRPr lang="en-US" dirty="0"/>
          </a:p>
        </p:txBody>
      </p:sp>
    </p:spTree>
    <p:extLst>
      <p:ext uri="{BB962C8B-B14F-4D97-AF65-F5344CB8AC3E}">
        <p14:creationId xmlns:p14="http://schemas.microsoft.com/office/powerpoint/2010/main" val="2037342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0515D-9A32-42A4-9D55-E08DBC1C2A60}"/>
              </a:ext>
            </a:extLst>
          </p:cNvPr>
          <p:cNvSpPr>
            <a:spLocks noGrp="1"/>
          </p:cNvSpPr>
          <p:nvPr>
            <p:ph type="title"/>
          </p:nvPr>
        </p:nvSpPr>
        <p:spPr/>
        <p:txBody>
          <a:bodyPr/>
          <a:lstStyle/>
          <a:p>
            <a:pPr algn="ctr"/>
            <a:r>
              <a:rPr lang="en-US" b="1" dirty="0"/>
              <a:t>Commencing a Proceeding to create an SNT</a:t>
            </a:r>
            <a:endParaRPr lang="en-US" dirty="0"/>
          </a:p>
        </p:txBody>
      </p:sp>
      <p:sp>
        <p:nvSpPr>
          <p:cNvPr id="3" name="Content Placeholder 2">
            <a:extLst>
              <a:ext uri="{FF2B5EF4-FFF2-40B4-BE49-F238E27FC236}">
                <a16:creationId xmlns:a16="http://schemas.microsoft.com/office/drawing/2014/main" id="{129F3281-F27F-4DD4-82B5-F48A0D12FA49}"/>
              </a:ext>
            </a:extLst>
          </p:cNvPr>
          <p:cNvSpPr>
            <a:spLocks noGrp="1"/>
          </p:cNvSpPr>
          <p:nvPr>
            <p:ph idx="1"/>
          </p:nvPr>
        </p:nvSpPr>
        <p:spPr/>
        <p:txBody>
          <a:bodyPr/>
          <a:lstStyle/>
          <a:p>
            <a:r>
              <a:rPr lang="en-US" sz="4000" dirty="0"/>
              <a:t>An agent under a power of attorney has the authority to commence a proceeding in the Surrogate's Court for the creation of a supplemental needs trust. </a:t>
            </a:r>
          </a:p>
          <a:p>
            <a:r>
              <a:rPr lang="en-US" sz="4000" i="1" dirty="0"/>
              <a:t>Matter of Delaney</a:t>
            </a:r>
            <a:r>
              <a:rPr lang="en-US" sz="4000" dirty="0"/>
              <a:t>, 170 A.D.3d 1008, 1009, 94 N.Y.S.3d 591 (2d dept. 2019).</a:t>
            </a:r>
          </a:p>
          <a:p>
            <a:endParaRPr lang="en-US" dirty="0"/>
          </a:p>
        </p:txBody>
      </p:sp>
    </p:spTree>
    <p:extLst>
      <p:ext uri="{BB962C8B-B14F-4D97-AF65-F5344CB8AC3E}">
        <p14:creationId xmlns:p14="http://schemas.microsoft.com/office/powerpoint/2010/main" val="36295159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11D64-9EA3-4FA1-A9A0-D888DDE07770}"/>
              </a:ext>
            </a:extLst>
          </p:cNvPr>
          <p:cNvSpPr>
            <a:spLocks noGrp="1"/>
          </p:cNvSpPr>
          <p:nvPr>
            <p:ph type="title"/>
          </p:nvPr>
        </p:nvSpPr>
        <p:spPr/>
        <p:txBody>
          <a:bodyPr/>
          <a:lstStyle/>
          <a:p>
            <a:pPr algn="ctr"/>
            <a:r>
              <a:rPr lang="en-US" b="1" dirty="0"/>
              <a:t>No Power to Swear or Sign an Affidavit</a:t>
            </a:r>
            <a:endParaRPr lang="en-US" dirty="0"/>
          </a:p>
        </p:txBody>
      </p:sp>
      <p:sp>
        <p:nvSpPr>
          <p:cNvPr id="3" name="Content Placeholder 2">
            <a:extLst>
              <a:ext uri="{FF2B5EF4-FFF2-40B4-BE49-F238E27FC236}">
                <a16:creationId xmlns:a16="http://schemas.microsoft.com/office/drawing/2014/main" id="{ACFDB6FD-6D70-41A3-A209-92978D04D6E7}"/>
              </a:ext>
            </a:extLst>
          </p:cNvPr>
          <p:cNvSpPr>
            <a:spLocks noGrp="1"/>
          </p:cNvSpPr>
          <p:nvPr>
            <p:ph idx="1"/>
          </p:nvPr>
        </p:nvSpPr>
        <p:spPr/>
        <p:txBody>
          <a:bodyPr/>
          <a:lstStyle/>
          <a:p>
            <a:r>
              <a:rPr lang="en-US" sz="3600" dirty="0"/>
              <a:t>The statutory powers granted to an agent under §5-1501 of the General Obligations Law, </a:t>
            </a:r>
            <a:r>
              <a:rPr lang="en-US" sz="3600" b="1" dirty="0"/>
              <a:t>do not include </a:t>
            </a:r>
            <a:r>
              <a:rPr lang="en-US" sz="3600" dirty="0"/>
              <a:t>the power to swear or sign an affidavit in the name of the principal. </a:t>
            </a:r>
          </a:p>
          <a:p>
            <a:r>
              <a:rPr lang="en-US" sz="3600" i="1" dirty="0"/>
              <a:t>U.S. Bank N.A. v Allen</a:t>
            </a:r>
            <a:r>
              <a:rPr lang="en-US" sz="3600" dirty="0"/>
              <a:t>, 63 Misc. 3d 1207(A), 2019 N.Y. Misc. LEXIS 1317, 2019 NY Slip Op 50435(U), 2019 WL 1431419 (Sup. Ct. Kings County 2019).</a:t>
            </a:r>
          </a:p>
          <a:p>
            <a:endParaRPr lang="en-US" dirty="0"/>
          </a:p>
        </p:txBody>
      </p:sp>
    </p:spTree>
    <p:extLst>
      <p:ext uri="{BB962C8B-B14F-4D97-AF65-F5344CB8AC3E}">
        <p14:creationId xmlns:p14="http://schemas.microsoft.com/office/powerpoint/2010/main" val="26200114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9C9FC-C8B6-4337-9409-AD2893A21965}"/>
              </a:ext>
            </a:extLst>
          </p:cNvPr>
          <p:cNvSpPr>
            <a:spLocks noGrp="1"/>
          </p:cNvSpPr>
          <p:nvPr>
            <p:ph type="title"/>
          </p:nvPr>
        </p:nvSpPr>
        <p:spPr/>
        <p:txBody>
          <a:bodyPr/>
          <a:lstStyle/>
          <a:p>
            <a:pPr algn="ctr"/>
            <a:r>
              <a:rPr lang="en-US" b="1" dirty="0"/>
              <a:t>Gifting authority</a:t>
            </a:r>
            <a:endParaRPr lang="en-US" dirty="0"/>
          </a:p>
        </p:txBody>
      </p:sp>
      <p:sp>
        <p:nvSpPr>
          <p:cNvPr id="3" name="Content Placeholder 2">
            <a:extLst>
              <a:ext uri="{FF2B5EF4-FFF2-40B4-BE49-F238E27FC236}">
                <a16:creationId xmlns:a16="http://schemas.microsoft.com/office/drawing/2014/main" id="{2D0B5235-97AD-4E86-947E-F22A411DBF9F}"/>
              </a:ext>
            </a:extLst>
          </p:cNvPr>
          <p:cNvSpPr>
            <a:spLocks noGrp="1"/>
          </p:cNvSpPr>
          <p:nvPr>
            <p:ph idx="1"/>
          </p:nvPr>
        </p:nvSpPr>
        <p:spPr/>
        <p:txBody>
          <a:bodyPr>
            <a:normAutofit fontScale="92500" lnSpcReduction="20000"/>
          </a:bodyPr>
          <a:lstStyle/>
          <a:p>
            <a:r>
              <a:rPr lang="en-US" sz="3000" dirty="0"/>
              <a:t>Gifts by an agent to herself </a:t>
            </a:r>
          </a:p>
          <a:p>
            <a:pPr lvl="1"/>
            <a:r>
              <a:rPr lang="en-US" sz="2600" dirty="0"/>
              <a:t>without explicit authority, </a:t>
            </a:r>
          </a:p>
          <a:p>
            <a:pPr lvl="1"/>
            <a:r>
              <a:rPr lang="en-US" sz="2600" dirty="0"/>
              <a:t>or that are not in the principal’s best interest, </a:t>
            </a:r>
          </a:p>
          <a:p>
            <a:pPr lvl="1"/>
            <a:r>
              <a:rPr lang="en-US" sz="2600" dirty="0"/>
              <a:t>may indicate impropriety and self-dealing and are scrutinized closely by the courts, </a:t>
            </a:r>
          </a:p>
          <a:p>
            <a:pPr lvl="1"/>
            <a:r>
              <a:rPr lang="en-US" sz="2600" dirty="0"/>
              <a:t>particularly if they remove assets from the reach of creditors, beneficiaries named in a will or non-probate assets, or intestate </a:t>
            </a:r>
            <a:r>
              <a:rPr lang="en-US" sz="2600" dirty="0" err="1"/>
              <a:t>distributees</a:t>
            </a:r>
            <a:r>
              <a:rPr lang="en-US" dirty="0"/>
              <a:t>. </a:t>
            </a:r>
          </a:p>
          <a:p>
            <a:r>
              <a:rPr lang="en-US" sz="2600" i="1" dirty="0"/>
              <a:t>Matter of </a:t>
            </a:r>
            <a:r>
              <a:rPr lang="en-US" sz="2600" i="1" dirty="0" err="1"/>
              <a:t>Argondizza</a:t>
            </a:r>
            <a:r>
              <a:rPr lang="en-US" sz="2600" dirty="0"/>
              <a:t>, 168 A.D.3d 426, 91 N.Y.S.3d 387 (1</a:t>
            </a:r>
            <a:r>
              <a:rPr lang="en-US" sz="2600" baseline="30000" dirty="0"/>
              <a:t>st</a:t>
            </a:r>
            <a:r>
              <a:rPr lang="en-US" sz="2600" dirty="0"/>
              <a:t> Dept, 2019) </a:t>
            </a:r>
          </a:p>
          <a:p>
            <a:pPr marL="0" indent="0">
              <a:buNone/>
            </a:pPr>
            <a:r>
              <a:rPr lang="en-US" sz="2600" dirty="0"/>
              <a:t>(</a:t>
            </a:r>
            <a:r>
              <a:rPr lang="en-US" sz="2600" b="1" dirty="0"/>
              <a:t>gifting upheld </a:t>
            </a:r>
            <a:r>
              <a:rPr lang="en-US" sz="2600" dirty="0"/>
              <a:t>where petitioner knew about the power of attorney and understood that it would be used to transfer decedent's half-interest in the apartment to respondent for her to obtain Medicaid benefits and decedent's treating physician testified that she told him about the transfer and indicated her approval).</a:t>
            </a:r>
          </a:p>
          <a:p>
            <a:endParaRPr lang="en-US" dirty="0"/>
          </a:p>
        </p:txBody>
      </p:sp>
    </p:spTree>
    <p:extLst>
      <p:ext uri="{BB962C8B-B14F-4D97-AF65-F5344CB8AC3E}">
        <p14:creationId xmlns:p14="http://schemas.microsoft.com/office/powerpoint/2010/main" val="40570985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3573E-274F-4D43-A8E3-796E6B2282C8}"/>
              </a:ext>
            </a:extLst>
          </p:cNvPr>
          <p:cNvSpPr>
            <a:spLocks noGrp="1"/>
          </p:cNvSpPr>
          <p:nvPr>
            <p:ph type="title"/>
          </p:nvPr>
        </p:nvSpPr>
        <p:spPr/>
        <p:txBody>
          <a:bodyPr/>
          <a:lstStyle/>
          <a:p>
            <a:pPr algn="ctr"/>
            <a:r>
              <a:rPr lang="en-US" b="1" dirty="0"/>
              <a:t>Removing an agent</a:t>
            </a:r>
            <a:endParaRPr lang="en-US" dirty="0"/>
          </a:p>
        </p:txBody>
      </p:sp>
      <p:sp>
        <p:nvSpPr>
          <p:cNvPr id="3" name="Content Placeholder 2">
            <a:extLst>
              <a:ext uri="{FF2B5EF4-FFF2-40B4-BE49-F238E27FC236}">
                <a16:creationId xmlns:a16="http://schemas.microsoft.com/office/drawing/2014/main" id="{5EEFAAEA-D282-405C-A310-4BA94AA26AC4}"/>
              </a:ext>
            </a:extLst>
          </p:cNvPr>
          <p:cNvSpPr>
            <a:spLocks noGrp="1"/>
          </p:cNvSpPr>
          <p:nvPr>
            <p:ph idx="1"/>
          </p:nvPr>
        </p:nvSpPr>
        <p:spPr/>
        <p:txBody>
          <a:bodyPr>
            <a:normAutofit lnSpcReduction="10000"/>
          </a:bodyPr>
          <a:lstStyle/>
          <a:p>
            <a:r>
              <a:rPr lang="en-US" dirty="0"/>
              <a:t>In a proceeding to remove an agent for violating fiduciary duties or because the agent is unfit </a:t>
            </a:r>
          </a:p>
          <a:p>
            <a:pPr lvl="1"/>
            <a:r>
              <a:rPr lang="en-US" sz="3200" dirty="0"/>
              <a:t>it is not the role of the Court under G.O.L. section 5-1510 to examine the principal's motives for appointing an agent and determine whether they are worthy, </a:t>
            </a:r>
          </a:p>
          <a:p>
            <a:pPr lvl="1"/>
            <a:r>
              <a:rPr lang="en-US" sz="3200" dirty="0"/>
              <a:t>except to the extent that improper means such as threats or fraud were used to secure or maintain the appointment. </a:t>
            </a:r>
          </a:p>
          <a:p>
            <a:r>
              <a:rPr lang="en-US" i="1" dirty="0" err="1"/>
              <a:t>Kotlow</a:t>
            </a:r>
            <a:r>
              <a:rPr lang="en-US" i="1" dirty="0"/>
              <a:t> v </a:t>
            </a:r>
            <a:r>
              <a:rPr lang="en-US" i="1" dirty="0" err="1"/>
              <a:t>Hanft</a:t>
            </a:r>
            <a:r>
              <a:rPr lang="en-US" dirty="0"/>
              <a:t>, 2018 N.Y. Misc. LEXIS 9654, *30-31, 2018 NY Slip Op 51994(U), 12 (Sup. Ct.  Albany County 2018).</a:t>
            </a:r>
          </a:p>
          <a:p>
            <a:endParaRPr lang="en-US" dirty="0"/>
          </a:p>
        </p:txBody>
      </p:sp>
    </p:spTree>
    <p:extLst>
      <p:ext uri="{BB962C8B-B14F-4D97-AF65-F5344CB8AC3E}">
        <p14:creationId xmlns:p14="http://schemas.microsoft.com/office/powerpoint/2010/main" val="13900179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C9C0-4698-4AC3-A556-AA12C9B38F87}"/>
              </a:ext>
            </a:extLst>
          </p:cNvPr>
          <p:cNvSpPr>
            <a:spLocks noGrp="1"/>
          </p:cNvSpPr>
          <p:nvPr>
            <p:ph type="title"/>
          </p:nvPr>
        </p:nvSpPr>
        <p:spPr/>
        <p:txBody>
          <a:bodyPr>
            <a:normAutofit/>
          </a:bodyPr>
          <a:lstStyle/>
          <a:p>
            <a:pPr algn="ctr"/>
            <a:r>
              <a:rPr lang="en-US" sz="5400" b="1" dirty="0"/>
              <a:t>PENDING LEGISLATION</a:t>
            </a:r>
            <a:endParaRPr lang="en-US" sz="5400" dirty="0"/>
          </a:p>
        </p:txBody>
      </p:sp>
      <p:sp>
        <p:nvSpPr>
          <p:cNvPr id="3" name="Content Placeholder 2">
            <a:extLst>
              <a:ext uri="{FF2B5EF4-FFF2-40B4-BE49-F238E27FC236}">
                <a16:creationId xmlns:a16="http://schemas.microsoft.com/office/drawing/2014/main" id="{AA486A7E-CC15-419E-850C-81AF5FE39444}"/>
              </a:ext>
            </a:extLst>
          </p:cNvPr>
          <p:cNvSpPr>
            <a:spLocks noGrp="1"/>
          </p:cNvSpPr>
          <p:nvPr>
            <p:ph idx="1"/>
          </p:nvPr>
        </p:nvSpPr>
        <p:spPr>
          <a:xfrm>
            <a:off x="838200" y="1726779"/>
            <a:ext cx="10515600" cy="4667250"/>
          </a:xfrm>
        </p:spPr>
        <p:txBody>
          <a:bodyPr/>
          <a:lstStyle/>
          <a:p>
            <a:r>
              <a:rPr lang="en-US" sz="3200" b="1" dirty="0"/>
              <a:t>Legislation is currently pending to revise the General Obligations Law regarding the Power of Attorney. </a:t>
            </a:r>
          </a:p>
          <a:p>
            <a:pPr lvl="1"/>
            <a:r>
              <a:rPr lang="en-US" sz="3600" b="1" dirty="0"/>
              <a:t>A5630  (</a:t>
            </a:r>
            <a:r>
              <a:rPr lang="en-US" sz="3600" dirty="0"/>
              <a:t>Weinstein) passed the Assembly on June 20, 2019.  </a:t>
            </a:r>
          </a:p>
          <a:p>
            <a:pPr lvl="1"/>
            <a:r>
              <a:rPr lang="en-US" sz="3600" b="1" dirty="0"/>
              <a:t>S 3923 </a:t>
            </a:r>
            <a:r>
              <a:rPr lang="en-US" sz="3600" dirty="0"/>
              <a:t>(</a:t>
            </a:r>
            <a:r>
              <a:rPr lang="en-US" sz="3600" dirty="0" err="1"/>
              <a:t>Hoylman</a:t>
            </a:r>
            <a:r>
              <a:rPr lang="en-US" sz="3600" dirty="0"/>
              <a:t>), which is the same as</a:t>
            </a:r>
            <a:r>
              <a:rPr lang="en-US" sz="3600" b="1" dirty="0"/>
              <a:t> </a:t>
            </a:r>
            <a:r>
              <a:rPr lang="en-US" sz="3600" dirty="0"/>
              <a:t>the Assembly bill, did not get voted on, but hopefully will be voted on when the Senate is back in session in January. </a:t>
            </a:r>
          </a:p>
          <a:p>
            <a:endParaRPr lang="en-US" dirty="0"/>
          </a:p>
        </p:txBody>
      </p:sp>
    </p:spTree>
    <p:extLst>
      <p:ext uri="{BB962C8B-B14F-4D97-AF65-F5344CB8AC3E}">
        <p14:creationId xmlns:p14="http://schemas.microsoft.com/office/powerpoint/2010/main" val="1596987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AA479-038A-490D-BEF6-E2544AC2A062}"/>
              </a:ext>
            </a:extLst>
          </p:cNvPr>
          <p:cNvSpPr>
            <a:spLocks noGrp="1"/>
          </p:cNvSpPr>
          <p:nvPr>
            <p:ph type="title"/>
          </p:nvPr>
        </p:nvSpPr>
        <p:spPr/>
        <p:txBody>
          <a:bodyPr/>
          <a:lstStyle/>
          <a:p>
            <a:pPr algn="ctr"/>
            <a:r>
              <a:rPr lang="en-US" sz="5400" b="1" dirty="0">
                <a:solidFill>
                  <a:srgbClr val="FF0000"/>
                </a:solidFill>
              </a:rPr>
              <a:t>PURPOSE OF THE BILL</a:t>
            </a:r>
            <a:r>
              <a:rPr lang="en-US" dirty="0"/>
              <a:t>:</a:t>
            </a:r>
          </a:p>
        </p:txBody>
      </p:sp>
      <p:sp>
        <p:nvSpPr>
          <p:cNvPr id="3" name="Content Placeholder 2">
            <a:extLst>
              <a:ext uri="{FF2B5EF4-FFF2-40B4-BE49-F238E27FC236}">
                <a16:creationId xmlns:a16="http://schemas.microsoft.com/office/drawing/2014/main" id="{81E43039-7704-4967-8324-746D61E81052}"/>
              </a:ext>
            </a:extLst>
          </p:cNvPr>
          <p:cNvSpPr>
            <a:spLocks noGrp="1"/>
          </p:cNvSpPr>
          <p:nvPr>
            <p:ph idx="1"/>
          </p:nvPr>
        </p:nvSpPr>
        <p:spPr>
          <a:xfrm>
            <a:off x="838200" y="1825625"/>
            <a:ext cx="10515600" cy="4667250"/>
          </a:xfrm>
        </p:spPr>
        <p:txBody>
          <a:bodyPr>
            <a:normAutofit lnSpcReduction="10000"/>
          </a:bodyPr>
          <a:lstStyle/>
          <a:p>
            <a:r>
              <a:rPr lang="en-US" dirty="0"/>
              <a:t>1) simplify the current power of attorney form, which is too complex and prone to improper execution; </a:t>
            </a:r>
          </a:p>
          <a:p>
            <a:r>
              <a:rPr lang="en-US" dirty="0"/>
              <a:t>2) allow for substantially compliant language, because the exact wording requirement in current law is unduly burdensome and becomes a trap for the unwary; </a:t>
            </a:r>
          </a:p>
          <a:p>
            <a:r>
              <a:rPr lang="en-US" dirty="0"/>
              <a:t>3) provide safe-harbor provisions for those who, in good faith, accept an acknowledged power of attorney without actual knowledge that the signature is not genuine; </a:t>
            </a:r>
          </a:p>
          <a:p>
            <a:r>
              <a:rPr lang="en-US" dirty="0"/>
              <a:t>4) </a:t>
            </a:r>
            <a:r>
              <a:rPr lang="en-US" b="1" dirty="0"/>
              <a:t>allow sanctions for those who unreasonably refuse to accept a valid power of attorney; </a:t>
            </a:r>
            <a:r>
              <a:rPr lang="en-US" dirty="0"/>
              <a:t>and, </a:t>
            </a:r>
          </a:p>
          <a:p>
            <a:r>
              <a:rPr lang="en-US" dirty="0"/>
              <a:t>5) make a number of technical amendments.</a:t>
            </a:r>
          </a:p>
        </p:txBody>
      </p:sp>
    </p:spTree>
    <p:extLst>
      <p:ext uri="{BB962C8B-B14F-4D97-AF65-F5344CB8AC3E}">
        <p14:creationId xmlns:p14="http://schemas.microsoft.com/office/powerpoint/2010/main" val="14185997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9AF88-2D3D-4963-9050-C55BA891A498}"/>
              </a:ext>
            </a:extLst>
          </p:cNvPr>
          <p:cNvSpPr>
            <a:spLocks noGrp="1"/>
          </p:cNvSpPr>
          <p:nvPr>
            <p:ph type="title"/>
          </p:nvPr>
        </p:nvSpPr>
        <p:spPr/>
        <p:txBody>
          <a:bodyPr/>
          <a:lstStyle/>
          <a:p>
            <a:pPr algn="ctr"/>
            <a:r>
              <a:rPr lang="en-US" sz="5400" dirty="0"/>
              <a:t>Technical Amendments </a:t>
            </a:r>
            <a:endParaRPr lang="en-US" dirty="0"/>
          </a:p>
        </p:txBody>
      </p:sp>
      <p:sp>
        <p:nvSpPr>
          <p:cNvPr id="3" name="Content Placeholder 2">
            <a:extLst>
              <a:ext uri="{FF2B5EF4-FFF2-40B4-BE49-F238E27FC236}">
                <a16:creationId xmlns:a16="http://schemas.microsoft.com/office/drawing/2014/main" id="{7F07CE60-4E2D-4AB2-B49B-5CA157E1819F}"/>
              </a:ext>
            </a:extLst>
          </p:cNvPr>
          <p:cNvSpPr>
            <a:spLocks noGrp="1"/>
          </p:cNvSpPr>
          <p:nvPr>
            <p:ph idx="1"/>
          </p:nvPr>
        </p:nvSpPr>
        <p:spPr/>
        <p:txBody>
          <a:bodyPr>
            <a:normAutofit fontScale="92500" lnSpcReduction="10000"/>
          </a:bodyPr>
          <a:lstStyle/>
          <a:p>
            <a:r>
              <a:rPr lang="en-US" sz="3600" dirty="0"/>
              <a:t>allow a person to sign at the direction of a principal who is unable;</a:t>
            </a:r>
          </a:p>
          <a:p>
            <a:r>
              <a:rPr lang="en-US" sz="3600" dirty="0"/>
              <a:t>expand an agent's power to make gifts in the aggregate in a calendar year from the current $500 limit to $5,000 without requiring a modification to the form; </a:t>
            </a:r>
          </a:p>
          <a:p>
            <a:r>
              <a:rPr lang="en-US" sz="3600" dirty="0"/>
              <a:t>clarify an agent's obligation to keep records </a:t>
            </a:r>
            <a:r>
              <a:rPr lang="en-US" sz="3600" b="1" dirty="0"/>
              <a:t>or</a:t>
            </a:r>
            <a:r>
              <a:rPr lang="en-US" sz="3600" dirty="0"/>
              <a:t> keep receipts; and</a:t>
            </a:r>
          </a:p>
          <a:p>
            <a:r>
              <a:rPr lang="en-US" sz="3600" dirty="0"/>
              <a:t> clarify the agent's authority with regard to financial matters related to health care.</a:t>
            </a:r>
          </a:p>
          <a:p>
            <a:endParaRPr lang="en-US" dirty="0"/>
          </a:p>
        </p:txBody>
      </p:sp>
    </p:spTree>
    <p:extLst>
      <p:ext uri="{BB962C8B-B14F-4D97-AF65-F5344CB8AC3E}">
        <p14:creationId xmlns:p14="http://schemas.microsoft.com/office/powerpoint/2010/main" val="3656605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D41AA-4DCF-4E88-B0D6-9454EEEBAF94}"/>
              </a:ext>
            </a:extLst>
          </p:cNvPr>
          <p:cNvSpPr>
            <a:spLocks noGrp="1"/>
          </p:cNvSpPr>
          <p:nvPr>
            <p:ph type="title"/>
          </p:nvPr>
        </p:nvSpPr>
        <p:spPr/>
        <p:txBody>
          <a:bodyPr>
            <a:normAutofit fontScale="90000"/>
          </a:bodyPr>
          <a:lstStyle/>
          <a:p>
            <a:pPr algn="ctr"/>
            <a:br>
              <a:rPr lang="en-US" dirty="0"/>
            </a:br>
            <a:r>
              <a:rPr lang="en-US" dirty="0"/>
              <a:t>If you don't qualify for premium-free Part A, </a:t>
            </a:r>
            <a:br>
              <a:rPr lang="en-US" dirty="0"/>
            </a:br>
            <a:r>
              <a:rPr lang="en-US" dirty="0"/>
              <a:t>you can buy Part A.</a:t>
            </a:r>
            <a:br>
              <a:rPr lang="en-US" dirty="0"/>
            </a:br>
            <a:endParaRPr lang="en-US" dirty="0"/>
          </a:p>
        </p:txBody>
      </p:sp>
      <p:sp>
        <p:nvSpPr>
          <p:cNvPr id="3" name="Content Placeholder 2">
            <a:extLst>
              <a:ext uri="{FF2B5EF4-FFF2-40B4-BE49-F238E27FC236}">
                <a16:creationId xmlns:a16="http://schemas.microsoft.com/office/drawing/2014/main" id="{EC1FCABC-B86C-44D0-B48F-0FB55DDE2E33}"/>
              </a:ext>
            </a:extLst>
          </p:cNvPr>
          <p:cNvSpPr>
            <a:spLocks noGrp="1"/>
          </p:cNvSpPr>
          <p:nvPr>
            <p:ph idx="1"/>
          </p:nvPr>
        </p:nvSpPr>
        <p:spPr/>
        <p:txBody>
          <a:bodyPr/>
          <a:lstStyle/>
          <a:p>
            <a:r>
              <a:rPr lang="en-US" sz="3600" dirty="0"/>
              <a:t>If you buy Part A, you'll pay up to $437 ($458 in 2020) each month. </a:t>
            </a:r>
          </a:p>
          <a:p>
            <a:r>
              <a:rPr lang="en-US" sz="3600" dirty="0"/>
              <a:t>If you paid Medicare taxes for less than 30 quarters, the standard Part A premium is $437 ($458 in 2020). </a:t>
            </a:r>
          </a:p>
          <a:p>
            <a:r>
              <a:rPr lang="en-US" sz="3600" dirty="0"/>
              <a:t>If you paid Medicare taxes for 30-39 quarters, the standard Part A premium is $240 ($252 in 2020).</a:t>
            </a:r>
          </a:p>
          <a:p>
            <a:endParaRPr lang="en-US" dirty="0"/>
          </a:p>
        </p:txBody>
      </p:sp>
    </p:spTree>
    <p:extLst>
      <p:ext uri="{BB962C8B-B14F-4D97-AF65-F5344CB8AC3E}">
        <p14:creationId xmlns:p14="http://schemas.microsoft.com/office/powerpoint/2010/main" val="5881880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CCB53-7B6E-459D-B9F9-8F183B4733A1}"/>
              </a:ext>
            </a:extLst>
          </p:cNvPr>
          <p:cNvSpPr>
            <a:spLocks noGrp="1"/>
          </p:cNvSpPr>
          <p:nvPr>
            <p:ph type="title"/>
          </p:nvPr>
        </p:nvSpPr>
        <p:spPr/>
        <p:txBody>
          <a:bodyPr/>
          <a:lstStyle/>
          <a:p>
            <a:r>
              <a:rPr lang="en-US" dirty="0"/>
              <a:t>§ 5-1504: Add Safe Harbor provisions: </a:t>
            </a:r>
          </a:p>
        </p:txBody>
      </p:sp>
      <p:sp>
        <p:nvSpPr>
          <p:cNvPr id="3" name="Content Placeholder 2">
            <a:extLst>
              <a:ext uri="{FF2B5EF4-FFF2-40B4-BE49-F238E27FC236}">
                <a16:creationId xmlns:a16="http://schemas.microsoft.com/office/drawing/2014/main" id="{604D6C91-687F-40EB-8089-2D27CDEE32F2}"/>
              </a:ext>
            </a:extLst>
          </p:cNvPr>
          <p:cNvSpPr>
            <a:spLocks noGrp="1"/>
          </p:cNvSpPr>
          <p:nvPr>
            <p:ph idx="1"/>
          </p:nvPr>
        </p:nvSpPr>
        <p:spPr/>
        <p:txBody>
          <a:bodyPr>
            <a:normAutofit/>
          </a:bodyPr>
          <a:lstStyle/>
          <a:p>
            <a:r>
              <a:rPr lang="en-US" sz="3200" dirty="0"/>
              <a:t>Subdivision 1 provides for reliance in good faith upon an acknowledged power of attorney and allows for requesting an agent's certification and an opinion of counsel. </a:t>
            </a:r>
          </a:p>
          <a:p>
            <a:r>
              <a:rPr lang="en-US" sz="3200" dirty="0"/>
              <a:t>Subdivision 2 (a), add reasonable cause for refusing to honor a power of attorney to include new provisions (10) refusal to provide a certification or opinion of counsel. </a:t>
            </a:r>
          </a:p>
          <a:p>
            <a:r>
              <a:rPr lang="en-US" sz="3200" dirty="0"/>
              <a:t>These provisions are based on provisions from the Uniform Power of Attorney Act, which has been adopted in other states. </a:t>
            </a:r>
          </a:p>
        </p:txBody>
      </p:sp>
    </p:spTree>
    <p:extLst>
      <p:ext uri="{BB962C8B-B14F-4D97-AF65-F5344CB8AC3E}">
        <p14:creationId xmlns:p14="http://schemas.microsoft.com/office/powerpoint/2010/main" val="6938260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FFA98-7E50-4ABF-91F1-B4CC8A49A461}"/>
              </a:ext>
            </a:extLst>
          </p:cNvPr>
          <p:cNvSpPr>
            <a:spLocks noGrp="1"/>
          </p:cNvSpPr>
          <p:nvPr>
            <p:ph type="title"/>
          </p:nvPr>
        </p:nvSpPr>
        <p:spPr/>
        <p:txBody>
          <a:bodyPr/>
          <a:lstStyle/>
          <a:p>
            <a:r>
              <a:rPr lang="en-US" dirty="0"/>
              <a:t>§ 5-1504: Add Safe Harbor provisions: </a:t>
            </a:r>
          </a:p>
        </p:txBody>
      </p:sp>
      <p:sp>
        <p:nvSpPr>
          <p:cNvPr id="3" name="Content Placeholder 2">
            <a:extLst>
              <a:ext uri="{FF2B5EF4-FFF2-40B4-BE49-F238E27FC236}">
                <a16:creationId xmlns:a16="http://schemas.microsoft.com/office/drawing/2014/main" id="{06D7623A-60AA-4E28-88D6-BF5940259E9C}"/>
              </a:ext>
            </a:extLst>
          </p:cNvPr>
          <p:cNvSpPr>
            <a:spLocks noGrp="1"/>
          </p:cNvSpPr>
          <p:nvPr>
            <p:ph idx="1"/>
          </p:nvPr>
        </p:nvSpPr>
        <p:spPr/>
        <p:txBody>
          <a:bodyPr>
            <a:normAutofit/>
          </a:bodyPr>
          <a:lstStyle/>
          <a:p>
            <a:r>
              <a:rPr lang="en-US" sz="3200" dirty="0"/>
              <a:t>Subdivision 3, allow for a third party to reject the statutory short form power of attorney in a writing that sets forth the reasons for such rejection, </a:t>
            </a:r>
          </a:p>
          <a:p>
            <a:r>
              <a:rPr lang="en-US" sz="3200" dirty="0"/>
              <a:t>for the proponent of the power of attorney to respond </a:t>
            </a:r>
          </a:p>
          <a:p>
            <a:r>
              <a:rPr lang="en-US" sz="3200" dirty="0"/>
              <a:t>and for the third-party to honor the statutory short form power of attorney, </a:t>
            </a:r>
          </a:p>
          <a:p>
            <a:r>
              <a:rPr lang="en-US" sz="3200" dirty="0"/>
              <a:t>or finally reject the statutory short form power of attorney in a writing that sets forth the reasons for such rejection. </a:t>
            </a:r>
          </a:p>
        </p:txBody>
      </p:sp>
    </p:spTree>
    <p:extLst>
      <p:ext uri="{BB962C8B-B14F-4D97-AF65-F5344CB8AC3E}">
        <p14:creationId xmlns:p14="http://schemas.microsoft.com/office/powerpoint/2010/main" val="20449251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CC42-6BD5-4F6E-9FFE-E2828A44E272}"/>
              </a:ext>
            </a:extLst>
          </p:cNvPr>
          <p:cNvSpPr>
            <a:spLocks noGrp="1"/>
          </p:cNvSpPr>
          <p:nvPr>
            <p:ph type="title"/>
          </p:nvPr>
        </p:nvSpPr>
        <p:spPr/>
        <p:txBody>
          <a:bodyPr/>
          <a:lstStyle/>
          <a:p>
            <a:pPr algn="ctr"/>
            <a:r>
              <a:rPr lang="en-US" dirty="0"/>
              <a:t>Court may award damages, including reasonable attorney's fees and costs</a:t>
            </a:r>
          </a:p>
        </p:txBody>
      </p:sp>
      <p:sp>
        <p:nvSpPr>
          <p:cNvPr id="3" name="Content Placeholder 2">
            <a:extLst>
              <a:ext uri="{FF2B5EF4-FFF2-40B4-BE49-F238E27FC236}">
                <a16:creationId xmlns:a16="http://schemas.microsoft.com/office/drawing/2014/main" id="{595819AE-FC50-47B5-9904-5D126F85B9E0}"/>
              </a:ext>
            </a:extLst>
          </p:cNvPr>
          <p:cNvSpPr>
            <a:spLocks noGrp="1"/>
          </p:cNvSpPr>
          <p:nvPr>
            <p:ph idx="1"/>
          </p:nvPr>
        </p:nvSpPr>
        <p:spPr>
          <a:xfrm>
            <a:off x="838200" y="1825625"/>
            <a:ext cx="10515600" cy="4667250"/>
          </a:xfrm>
        </p:spPr>
        <p:txBody>
          <a:bodyPr>
            <a:normAutofit lnSpcReduction="10000"/>
          </a:bodyPr>
          <a:lstStyle/>
          <a:p>
            <a:r>
              <a:rPr lang="en-US" dirty="0"/>
              <a:t>§ 5-1504 Subdivision 4, </a:t>
            </a:r>
          </a:p>
          <a:p>
            <a:pPr lvl="1"/>
            <a:r>
              <a:rPr lang="en-US" sz="2800" dirty="0"/>
              <a:t>authorize a special proceeding under § 5-1510 to be brought to compel the third-party to honor the statutory short form power of attorney </a:t>
            </a:r>
          </a:p>
          <a:p>
            <a:pPr lvl="1"/>
            <a:r>
              <a:rPr lang="en-US" sz="2800" b="1" dirty="0"/>
              <a:t>and that the court may award damages, including reasonable attorney's fees and costs, </a:t>
            </a:r>
          </a:p>
          <a:p>
            <a:pPr lvl="1"/>
            <a:r>
              <a:rPr lang="en-US" sz="2800" dirty="0"/>
              <a:t>if the court finds that the third party acted unreasonably in refusing to honor the agent's authority. </a:t>
            </a:r>
          </a:p>
          <a:p>
            <a:pPr lvl="1"/>
            <a:r>
              <a:rPr lang="en-US" sz="2800" dirty="0"/>
              <a:t>It continues the provision that such special proceeding shall be the exclusive remedy for a violation of this section.</a:t>
            </a:r>
          </a:p>
          <a:p>
            <a:r>
              <a:rPr lang="en-US" dirty="0"/>
              <a:t>§ 5-1510: subdivision 2 (i), eliminate the provision limiting relief to an order compelling compliance.</a:t>
            </a:r>
          </a:p>
          <a:p>
            <a:endParaRPr lang="en-US" dirty="0"/>
          </a:p>
        </p:txBody>
      </p:sp>
    </p:spTree>
    <p:extLst>
      <p:ext uri="{BB962C8B-B14F-4D97-AF65-F5344CB8AC3E}">
        <p14:creationId xmlns:p14="http://schemas.microsoft.com/office/powerpoint/2010/main" val="1514930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9CD4D-7845-4D60-8DA3-2EFF0692792C}"/>
              </a:ext>
            </a:extLst>
          </p:cNvPr>
          <p:cNvSpPr>
            <a:spLocks noGrp="1"/>
          </p:cNvSpPr>
          <p:nvPr>
            <p:ph type="title"/>
          </p:nvPr>
        </p:nvSpPr>
        <p:spPr/>
        <p:txBody>
          <a:bodyPr/>
          <a:lstStyle/>
          <a:p>
            <a:pPr algn="ctr"/>
            <a:r>
              <a:rPr lang="en-US" dirty="0"/>
              <a:t>Substantially Conforms Instead of Exact Wording</a:t>
            </a:r>
          </a:p>
        </p:txBody>
      </p:sp>
      <p:sp>
        <p:nvSpPr>
          <p:cNvPr id="3" name="Content Placeholder 2">
            <a:extLst>
              <a:ext uri="{FF2B5EF4-FFF2-40B4-BE49-F238E27FC236}">
                <a16:creationId xmlns:a16="http://schemas.microsoft.com/office/drawing/2014/main" id="{9F5BAFAA-5C38-4C86-813C-E156BA334619}"/>
              </a:ext>
            </a:extLst>
          </p:cNvPr>
          <p:cNvSpPr>
            <a:spLocks noGrp="1"/>
          </p:cNvSpPr>
          <p:nvPr>
            <p:ph idx="1"/>
          </p:nvPr>
        </p:nvSpPr>
        <p:spPr/>
        <p:txBody>
          <a:bodyPr/>
          <a:lstStyle/>
          <a:p>
            <a:r>
              <a:rPr lang="en-US" sz="4000" dirty="0"/>
              <a:t>§ 5-1513: Subdivision 1, </a:t>
            </a:r>
          </a:p>
          <a:p>
            <a:pPr lvl="1"/>
            <a:r>
              <a:rPr lang="en-US" sz="3600" dirty="0"/>
              <a:t>allow for a form which substantially conforms to the form in the Section </a:t>
            </a:r>
          </a:p>
          <a:p>
            <a:pPr marL="457200" lvl="1" indent="0">
              <a:buNone/>
            </a:pPr>
            <a:endParaRPr lang="en-US" sz="3600" dirty="0"/>
          </a:p>
          <a:p>
            <a:pPr lvl="1"/>
            <a:r>
              <a:rPr lang="en-US" sz="3600" dirty="0"/>
              <a:t>and provides that any section indicated as "Optional" which is not used may be omitted and replaced by the words "Intentionally Omitted."</a:t>
            </a:r>
          </a:p>
        </p:txBody>
      </p:sp>
    </p:spTree>
    <p:extLst>
      <p:ext uri="{BB962C8B-B14F-4D97-AF65-F5344CB8AC3E}">
        <p14:creationId xmlns:p14="http://schemas.microsoft.com/office/powerpoint/2010/main" val="3709176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7987-6129-4B71-9786-8402410FEEEB}"/>
              </a:ext>
            </a:extLst>
          </p:cNvPr>
          <p:cNvSpPr>
            <a:spLocks noGrp="1"/>
          </p:cNvSpPr>
          <p:nvPr>
            <p:ph type="title"/>
          </p:nvPr>
        </p:nvSpPr>
        <p:spPr/>
        <p:txBody>
          <a:bodyPr/>
          <a:lstStyle/>
          <a:p>
            <a:pPr algn="ctr"/>
            <a:r>
              <a:rPr lang="en-US" b="1" i="1" dirty="0" err="1"/>
              <a:t>Jimmo</a:t>
            </a:r>
            <a:r>
              <a:rPr lang="en-US" b="1" i="1" dirty="0"/>
              <a:t> v. Sebelius </a:t>
            </a:r>
            <a:r>
              <a:rPr lang="en-US" b="1" dirty="0"/>
              <a:t>Settlement Agreement</a:t>
            </a:r>
            <a:br>
              <a:rPr lang="en-US" dirty="0"/>
            </a:br>
            <a:endParaRPr lang="en-US" dirty="0"/>
          </a:p>
        </p:txBody>
      </p:sp>
      <p:sp>
        <p:nvSpPr>
          <p:cNvPr id="3" name="Content Placeholder 2">
            <a:extLst>
              <a:ext uri="{FF2B5EF4-FFF2-40B4-BE49-F238E27FC236}">
                <a16:creationId xmlns:a16="http://schemas.microsoft.com/office/drawing/2014/main" id="{526AB4F8-B3A8-42E3-ADC0-519DEFEF72B2}"/>
              </a:ext>
            </a:extLst>
          </p:cNvPr>
          <p:cNvSpPr>
            <a:spLocks noGrp="1"/>
          </p:cNvSpPr>
          <p:nvPr>
            <p:ph idx="1"/>
          </p:nvPr>
        </p:nvSpPr>
        <p:spPr/>
        <p:txBody>
          <a:bodyPr>
            <a:normAutofit fontScale="92500"/>
          </a:bodyPr>
          <a:lstStyle/>
          <a:p>
            <a:r>
              <a:rPr lang="en-US" dirty="0"/>
              <a:t>The </a:t>
            </a:r>
            <a:r>
              <a:rPr lang="en-US" i="1" dirty="0" err="1"/>
              <a:t>Jimmo</a:t>
            </a:r>
            <a:r>
              <a:rPr lang="en-US" i="1" dirty="0"/>
              <a:t> v. Sebelius</a:t>
            </a:r>
            <a:r>
              <a:rPr lang="en-US" dirty="0"/>
              <a:t> Settlement Agreement (January 2013),  clarified that the Medicare program covers skilled nursing care and skilled therapy services under Medicare’s skilled nursing facility, home health, and outpatient therapy benefits </a:t>
            </a:r>
            <a:r>
              <a:rPr lang="en-US" b="1" dirty="0"/>
              <a:t>when a beneficiary needs skilled care in order to maintain function</a:t>
            </a:r>
            <a:r>
              <a:rPr lang="en-US" dirty="0"/>
              <a:t> or to prevent or slow decline or deterioration (provided all other coverage criteria are met).  </a:t>
            </a:r>
          </a:p>
          <a:p>
            <a:r>
              <a:rPr lang="en-US" dirty="0"/>
              <a:t>Specifically, the </a:t>
            </a:r>
            <a:r>
              <a:rPr lang="en-US" i="1" dirty="0" err="1"/>
              <a:t>Jimmo</a:t>
            </a:r>
            <a:r>
              <a:rPr lang="en-US" dirty="0"/>
              <a:t> Settlement Agreement required manual revisions to restate a </a:t>
            </a:r>
            <a:r>
              <a:rPr lang="en-US" b="1" dirty="0"/>
              <a:t>“maintenance coverage standard” </a:t>
            </a:r>
            <a:r>
              <a:rPr lang="en-US" dirty="0"/>
              <a:t>for both skilled nursing and therapy services. </a:t>
            </a:r>
          </a:p>
          <a:p>
            <a:r>
              <a:rPr lang="en-US" dirty="0"/>
              <a:t>See CMS’s message “</a:t>
            </a:r>
            <a:r>
              <a:rPr lang="en-US" dirty="0">
                <a:hlinkClick r:id="rId2"/>
              </a:rPr>
              <a:t>Important Message about </a:t>
            </a:r>
            <a:r>
              <a:rPr lang="en-US" dirty="0" err="1">
                <a:hlinkClick r:id="rId2"/>
              </a:rPr>
              <a:t>Jimmo</a:t>
            </a:r>
            <a:r>
              <a:rPr lang="en-US" dirty="0">
                <a:hlinkClick r:id="rId2"/>
              </a:rPr>
              <a:t> Settlement</a:t>
            </a:r>
            <a:r>
              <a:rPr lang="en-US" dirty="0"/>
              <a:t>” at https://www.cms.gov/Center/Special-Topic/Jimmo-Center.html.</a:t>
            </a:r>
          </a:p>
          <a:p>
            <a:endParaRPr lang="en-US" dirty="0"/>
          </a:p>
        </p:txBody>
      </p:sp>
    </p:spTree>
    <p:extLst>
      <p:ext uri="{BB962C8B-B14F-4D97-AF65-F5344CB8AC3E}">
        <p14:creationId xmlns:p14="http://schemas.microsoft.com/office/powerpoint/2010/main" val="94227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29065-2C0A-4A90-BCD7-8B164C721AA3}"/>
              </a:ext>
            </a:extLst>
          </p:cNvPr>
          <p:cNvSpPr>
            <a:spLocks noGrp="1"/>
          </p:cNvSpPr>
          <p:nvPr>
            <p:ph type="title"/>
          </p:nvPr>
        </p:nvSpPr>
        <p:spPr/>
        <p:txBody>
          <a:bodyPr>
            <a:normAutofit fontScale="90000"/>
          </a:bodyPr>
          <a:lstStyle/>
          <a:p>
            <a:pPr algn="ctr"/>
            <a:br>
              <a:rPr lang="en-US" b="1" dirty="0"/>
            </a:br>
            <a:r>
              <a:rPr lang="en-US" sz="5300" b="1" dirty="0"/>
              <a:t>Observation Status</a:t>
            </a:r>
            <a:br>
              <a:rPr lang="en-US" dirty="0"/>
            </a:br>
            <a:endParaRPr lang="en-US" dirty="0"/>
          </a:p>
        </p:txBody>
      </p:sp>
      <p:sp>
        <p:nvSpPr>
          <p:cNvPr id="3" name="Content Placeholder 2">
            <a:extLst>
              <a:ext uri="{FF2B5EF4-FFF2-40B4-BE49-F238E27FC236}">
                <a16:creationId xmlns:a16="http://schemas.microsoft.com/office/drawing/2014/main" id="{B15F3976-D516-4209-ADD4-6EFD69FACEF0}"/>
              </a:ext>
            </a:extLst>
          </p:cNvPr>
          <p:cNvSpPr>
            <a:spLocks noGrp="1"/>
          </p:cNvSpPr>
          <p:nvPr>
            <p:ph idx="1"/>
          </p:nvPr>
        </p:nvSpPr>
        <p:spPr/>
        <p:txBody>
          <a:bodyPr>
            <a:normAutofit/>
          </a:bodyPr>
          <a:lstStyle/>
          <a:p>
            <a:r>
              <a:rPr lang="en-US" sz="3600" dirty="0"/>
              <a:t>Medicare will only cover care you get in a nursing home if you first have a “qualifying hospital stay.” A qualifying hospital stay means you’ve been a hospital inpatient for at least three days in a row (counting the day you were admitted as an inpatient, but not counting the day of your discharge). 42 CFR § 409.30(a).</a:t>
            </a:r>
          </a:p>
          <a:p>
            <a:pPr marL="0" indent="0">
              <a:buNone/>
            </a:pPr>
            <a:endParaRPr lang="en-US" dirty="0"/>
          </a:p>
        </p:txBody>
      </p:sp>
    </p:spTree>
    <p:extLst>
      <p:ext uri="{BB962C8B-B14F-4D97-AF65-F5344CB8AC3E}">
        <p14:creationId xmlns:p14="http://schemas.microsoft.com/office/powerpoint/2010/main" val="181286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88730-BF25-4724-AAF2-ACC54A8F871F}"/>
              </a:ext>
            </a:extLst>
          </p:cNvPr>
          <p:cNvSpPr>
            <a:spLocks noGrp="1"/>
          </p:cNvSpPr>
          <p:nvPr>
            <p:ph type="title"/>
          </p:nvPr>
        </p:nvSpPr>
        <p:spPr/>
        <p:txBody>
          <a:bodyPr/>
          <a:lstStyle/>
          <a:p>
            <a:pPr algn="ctr"/>
            <a:r>
              <a:rPr lang="en-US" dirty="0"/>
              <a:t>Observation Status:</a:t>
            </a:r>
            <a:br>
              <a:rPr lang="en-US" dirty="0"/>
            </a:br>
            <a:r>
              <a:rPr lang="en-US" dirty="0"/>
              <a:t>Required Notice</a:t>
            </a:r>
          </a:p>
        </p:txBody>
      </p:sp>
      <p:sp>
        <p:nvSpPr>
          <p:cNvPr id="3" name="Content Placeholder 2">
            <a:extLst>
              <a:ext uri="{FF2B5EF4-FFF2-40B4-BE49-F238E27FC236}">
                <a16:creationId xmlns:a16="http://schemas.microsoft.com/office/drawing/2014/main" id="{167BA3F0-9213-4F24-A62E-7A22D91427D2}"/>
              </a:ext>
            </a:extLst>
          </p:cNvPr>
          <p:cNvSpPr>
            <a:spLocks noGrp="1"/>
          </p:cNvSpPr>
          <p:nvPr>
            <p:ph idx="1"/>
          </p:nvPr>
        </p:nvSpPr>
        <p:spPr/>
        <p:txBody>
          <a:bodyPr>
            <a:normAutofit lnSpcReduction="10000"/>
          </a:bodyPr>
          <a:lstStyle/>
          <a:p>
            <a:r>
              <a:rPr lang="en-US" dirty="0"/>
              <a:t>New York law requires a hospital, when a patient is placed on observation status, to give the patient oral and written notice within 24 hours of such placement that the patient is not admitted to the hospital and is under observation status. </a:t>
            </a:r>
          </a:p>
          <a:p>
            <a:r>
              <a:rPr lang="en-US" dirty="0"/>
              <a:t>It must be signed and acknowledged by the patient or the patient’s representative and include a statement that observation status may affect the patient’s coverage for the current hospital services, as well as coverage for any subsequent discharge to a skilled nursing facility or home and community based care. </a:t>
            </a:r>
          </a:p>
          <a:p>
            <a:r>
              <a:rPr lang="en-US" dirty="0"/>
              <a:t>Pub. Health Law § 2805-w. Regulations regarding Observation Services are at 10 NYCRR § 405.32.</a:t>
            </a:r>
          </a:p>
          <a:p>
            <a:endParaRPr lang="en-US" dirty="0"/>
          </a:p>
        </p:txBody>
      </p:sp>
    </p:spTree>
    <p:extLst>
      <p:ext uri="{BB962C8B-B14F-4D97-AF65-F5344CB8AC3E}">
        <p14:creationId xmlns:p14="http://schemas.microsoft.com/office/powerpoint/2010/main" val="4017643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DABE-8234-4924-87DB-6509DCEEBE0A}"/>
              </a:ext>
            </a:extLst>
          </p:cNvPr>
          <p:cNvSpPr>
            <a:spLocks noGrp="1"/>
          </p:cNvSpPr>
          <p:nvPr>
            <p:ph type="title"/>
          </p:nvPr>
        </p:nvSpPr>
        <p:spPr/>
        <p:txBody>
          <a:bodyPr>
            <a:normAutofit fontScale="90000"/>
          </a:bodyPr>
          <a:lstStyle/>
          <a:p>
            <a:pPr algn="ctr"/>
            <a:br>
              <a:rPr lang="en-US" b="1" dirty="0"/>
            </a:br>
            <a:r>
              <a:rPr lang="en-US" b="1" dirty="0"/>
              <a:t>Termination of Certain </a:t>
            </a:r>
            <a:br>
              <a:rPr lang="en-US" b="1" dirty="0"/>
            </a:br>
            <a:r>
              <a:rPr lang="en-US" b="1" dirty="0"/>
              <a:t>Supplemental Medicare Policies</a:t>
            </a:r>
            <a:br>
              <a:rPr lang="en-US" dirty="0"/>
            </a:br>
            <a:endParaRPr lang="en-US" dirty="0"/>
          </a:p>
        </p:txBody>
      </p:sp>
      <p:sp>
        <p:nvSpPr>
          <p:cNvPr id="3" name="Content Placeholder 2">
            <a:extLst>
              <a:ext uri="{FF2B5EF4-FFF2-40B4-BE49-F238E27FC236}">
                <a16:creationId xmlns:a16="http://schemas.microsoft.com/office/drawing/2014/main" id="{1655BBD8-A9E7-40F8-8FE2-273AE6C5995A}"/>
              </a:ext>
            </a:extLst>
          </p:cNvPr>
          <p:cNvSpPr>
            <a:spLocks noGrp="1"/>
          </p:cNvSpPr>
          <p:nvPr>
            <p:ph idx="1"/>
          </p:nvPr>
        </p:nvSpPr>
        <p:spPr/>
        <p:txBody>
          <a:bodyPr/>
          <a:lstStyle/>
          <a:p>
            <a:r>
              <a:rPr lang="en-US" dirty="0"/>
              <a:t>Medigap or Supplemental Medicare Insurance Policies are now offered under set federal guidelines. </a:t>
            </a:r>
          </a:p>
          <a:p>
            <a:r>
              <a:rPr lang="en-US" dirty="0"/>
              <a:t>All Medigap policies in New York State have level premiums, not based on age or sex.</a:t>
            </a:r>
          </a:p>
          <a:p>
            <a:r>
              <a:rPr lang="en-US" dirty="0"/>
              <a:t>Policies now fit into standard categories (A through N). </a:t>
            </a:r>
          </a:p>
          <a:p>
            <a:r>
              <a:rPr lang="en-US" dirty="0"/>
              <a:t>E, H, I and J were no longer be sold after 6/1/2010, but individuals who had these plans can keep them. </a:t>
            </a:r>
          </a:p>
          <a:p>
            <a:r>
              <a:rPr lang="en-US" b="1" dirty="0"/>
              <a:t>Plans C and F will no longer be sold after 1/1/2020, but individuals who have these plans can keep them.</a:t>
            </a:r>
          </a:p>
          <a:p>
            <a:endParaRPr lang="en-US" dirty="0"/>
          </a:p>
        </p:txBody>
      </p:sp>
    </p:spTree>
    <p:extLst>
      <p:ext uri="{BB962C8B-B14F-4D97-AF65-F5344CB8AC3E}">
        <p14:creationId xmlns:p14="http://schemas.microsoft.com/office/powerpoint/2010/main" val="653041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4817</Words>
  <Application>Microsoft Office PowerPoint</Application>
  <PresentationFormat>Widescreen</PresentationFormat>
  <Paragraphs>277</Paragraphs>
  <Slides>53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Calibri Light</vt:lpstr>
      <vt:lpstr>Times New Roman</vt:lpstr>
      <vt:lpstr>Office Theme</vt:lpstr>
      <vt:lpstr>Estate Planning Council of Eastern New York, Inc. By David Goldfarb  Goldfarb Abrandt Salzman &amp; Kutzin LLP </vt:lpstr>
      <vt:lpstr>New Developments in Elder Law </vt:lpstr>
      <vt:lpstr> Part B Copayment and premium amounts  for 2019 &amp; 2020: </vt:lpstr>
      <vt:lpstr> Part A Hospital &amp; Nursing Facility Co-payments: </vt:lpstr>
      <vt:lpstr> If you don't qualify for premium-free Part A,  you can buy Part A. </vt:lpstr>
      <vt:lpstr>Jimmo v. Sebelius Settlement Agreement </vt:lpstr>
      <vt:lpstr> Observation Status </vt:lpstr>
      <vt:lpstr>Observation Status: Required Notice</vt:lpstr>
      <vt:lpstr> Termination of Certain  Supplemental Medicare Policies </vt:lpstr>
      <vt:lpstr>Medicare recipients can protect their Medigap coverage.</vt:lpstr>
      <vt:lpstr>Emergency Medical Services  and Surprise Bills </vt:lpstr>
      <vt:lpstr>“Emergency Medical Services and Surprise Bills” Law</vt:lpstr>
      <vt:lpstr> For emergency services</vt:lpstr>
      <vt:lpstr>For Surprise Bills </vt:lpstr>
      <vt:lpstr>The Medicaid Program   </vt:lpstr>
      <vt:lpstr> Categories of Medicaid </vt:lpstr>
      <vt:lpstr>Benchmark Coverage or MAGI</vt:lpstr>
      <vt:lpstr>MAGI: personal injury award/settlement or a structured settlement</vt:lpstr>
      <vt:lpstr>Medicaid:  Community Based Care</vt:lpstr>
      <vt:lpstr>PowerPoint Presentation</vt:lpstr>
      <vt:lpstr> The Consumer Directed  Personal Assistance Program (CDPAP)  </vt:lpstr>
      <vt:lpstr> Labor Law Issues in Home Care Services </vt:lpstr>
      <vt:lpstr>Joint Employer</vt:lpstr>
      <vt:lpstr>Trusts in Medicaid Planning</vt:lpstr>
      <vt:lpstr> A Homestead  in a Supplemental Needs Trust </vt:lpstr>
      <vt:lpstr> Irrevocable Medicaid Trusts </vt:lpstr>
      <vt:lpstr> Third Party Liability  for Nursing Home Care </vt:lpstr>
      <vt:lpstr> Medicaid: Supplying of Documentation </vt:lpstr>
      <vt:lpstr>Medicaid:Supplying of Documentation </vt:lpstr>
      <vt:lpstr>Power of Attorney</vt:lpstr>
      <vt:lpstr>Effective Dates of Current Law</vt:lpstr>
      <vt:lpstr>Previous Revision to POA Law</vt:lpstr>
      <vt:lpstr>Overview To 2008 &amp; 2009 Laws</vt:lpstr>
      <vt:lpstr>Prior POA’s</vt:lpstr>
      <vt:lpstr>Need for Gifting Authority: Establishing &amp; Funding Trusts</vt:lpstr>
      <vt:lpstr>Need for Gifting Authority</vt:lpstr>
      <vt:lpstr>Proper Execution of an SGR</vt:lpstr>
      <vt:lpstr>Review of recent litigation </vt:lpstr>
      <vt:lpstr>Exact Wording </vt:lpstr>
      <vt:lpstr>Exact Wording</vt:lpstr>
      <vt:lpstr>Exempt Powers of Attorney</vt:lpstr>
      <vt:lpstr>Extrinsic Evidence</vt:lpstr>
      <vt:lpstr>Commencing a Proceeding to create an SNT</vt:lpstr>
      <vt:lpstr>No Power to Swear or Sign an Affidavit</vt:lpstr>
      <vt:lpstr>Gifting authority</vt:lpstr>
      <vt:lpstr>Removing an agent</vt:lpstr>
      <vt:lpstr>PENDING LEGISLATION</vt:lpstr>
      <vt:lpstr>PURPOSE OF THE BILL:</vt:lpstr>
      <vt:lpstr>Technical Amendments </vt:lpstr>
      <vt:lpstr>§ 5-1504: Add Safe Harbor provisions: </vt:lpstr>
      <vt:lpstr>§ 5-1504: Add Safe Harbor provisions: </vt:lpstr>
      <vt:lpstr>Court may award damages, including reasonable attorney's fees and costs</vt:lpstr>
      <vt:lpstr>Substantially Conforms Instead of Exact Wording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Estate Planning Council of Eastern New York, Inc. By David Goldfarb  Goldfarb Abrandt Salzman &amp; Kutzin LLP</dc:title>
  <dc:creator>David Goldfarb</dc:creator>
  <cp:lastModifiedBy>Stephanie Cogan</cp:lastModifiedBy>
  <cp:revision>15</cp:revision>
  <dcterms:created xsi:type="dcterms:W3CDTF">2019-11-15T14:26:23Z</dcterms:created>
  <dcterms:modified xsi:type="dcterms:W3CDTF">2019-11-18T19:23:47Z</dcterms:modified>
</cp:coreProperties>
</file>